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316" r:id="rId3"/>
    <p:sldId id="389" r:id="rId4"/>
    <p:sldId id="385" r:id="rId5"/>
    <p:sldId id="386" r:id="rId6"/>
    <p:sldId id="396" r:id="rId7"/>
    <p:sldId id="397" r:id="rId8"/>
    <p:sldId id="398" r:id="rId9"/>
    <p:sldId id="400" r:id="rId10"/>
    <p:sldId id="401" r:id="rId11"/>
    <p:sldId id="403" r:id="rId12"/>
    <p:sldId id="39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F33"/>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0147" autoAdjust="0"/>
    <p:restoredTop sz="96160" autoAdjust="0"/>
  </p:normalViewPr>
  <p:slideViewPr>
    <p:cSldViewPr>
      <p:cViewPr>
        <p:scale>
          <a:sx n="80" d="100"/>
          <a:sy n="80" d="100"/>
        </p:scale>
        <p:origin x="-1224" y="-150"/>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08/08/2014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6</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7</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9</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B2BD56D-5907-4212-867A-ECBEEACD9BB4}" type="slidenum">
              <a:rPr lang="en-GB" smtClean="0"/>
              <a:pPr/>
              <a:t>10</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slide" Target="../slides/slide12.xml"/><Relationship Id="rId7" Type="http://schemas.openxmlformats.org/officeDocument/2006/relationships/slide" Target="../slides/slide9.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slide" Target="../slides/slide7.xml"/><Relationship Id="rId10" Type="http://schemas.openxmlformats.org/officeDocument/2006/relationships/slide" Target="../slides/slide2.xml"/><Relationship Id="rId4" Type="http://schemas.openxmlformats.org/officeDocument/2006/relationships/slide" Target="../slides/slide6.xml"/><Relationship Id="rId9" Type="http://schemas.openxmlformats.org/officeDocument/2006/relationships/slide" Target="../slides/slide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08/08/2014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p:nvSpPr>
        <p:spPr>
          <a:xfrm>
            <a:off x="1475732" y="6569968"/>
            <a:ext cx="648072"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3" name="Round Same Side Corner Rectangle 52">
            <a:hlinkClick r:id="rId4" action="ppaction://hlinksldjump"/>
          </p:cNvPr>
          <p:cNvSpPr/>
          <p:nvPr/>
        </p:nvSpPr>
        <p:spPr>
          <a:xfrm>
            <a:off x="259188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4" action="ppaction://hlinksldjump"/>
          </p:cNvPr>
          <p:cNvSpPr/>
          <p:nvPr/>
        </p:nvSpPr>
        <p:spPr>
          <a:xfrm>
            <a:off x="3023930"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5" action="ppaction://hlinksldjump"/>
          </p:cNvPr>
          <p:cNvSpPr/>
          <p:nvPr/>
        </p:nvSpPr>
        <p:spPr>
          <a:xfrm>
            <a:off x="3455972"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7" name="Round Same Side Corner Rectangle 56">
            <a:hlinkClick r:id="rId6" action="ppaction://hlinksldjump"/>
          </p:cNvPr>
          <p:cNvSpPr/>
          <p:nvPr/>
        </p:nvSpPr>
        <p:spPr>
          <a:xfrm>
            <a:off x="432005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6" action="ppaction://hlinksldjump"/>
          </p:cNvPr>
          <p:cNvSpPr/>
          <p:nvPr/>
        </p:nvSpPr>
        <p:spPr>
          <a:xfrm>
            <a:off x="4752098"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7" action="ppaction://hlinksldjump"/>
          </p:cNvPr>
          <p:cNvSpPr/>
          <p:nvPr/>
        </p:nvSpPr>
        <p:spPr>
          <a:xfrm>
            <a:off x="5184140"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7" action="ppaction://hlinksldjump"/>
          </p:cNvPr>
          <p:cNvSpPr/>
          <p:nvPr/>
        </p:nvSpPr>
        <p:spPr>
          <a:xfrm>
            <a:off x="5616182"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8" action="ppaction://hlinksldjump"/>
          </p:cNvPr>
          <p:cNvSpPr/>
          <p:nvPr/>
        </p:nvSpPr>
        <p:spPr>
          <a:xfrm>
            <a:off x="6048224"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9" action="ppaction://hlinksldjump"/>
          </p:cNvPr>
          <p:cNvSpPr/>
          <p:nvPr/>
        </p:nvSpPr>
        <p:spPr>
          <a:xfrm>
            <a:off x="648026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9" action="ppaction://hlinksldjump"/>
          </p:cNvPr>
          <p:cNvSpPr/>
          <p:nvPr/>
        </p:nvSpPr>
        <p:spPr>
          <a:xfrm>
            <a:off x="691230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5" name="Round Same Side Corner Rectangle 24">
            <a:hlinkClick r:id="rId10" action="ppaction://hlinksldjump"/>
          </p:cNvPr>
          <p:cNvSpPr/>
          <p:nvPr userDrawn="1"/>
        </p:nvSpPr>
        <p:spPr>
          <a:xfrm>
            <a:off x="791618"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27" name="Round Same Side Corner Rectangle 26">
            <a:hlinkClick r:id="rId4" action="ppaction://hlinksldjump"/>
          </p:cNvPr>
          <p:cNvSpPr/>
          <p:nvPr userDrawn="1"/>
        </p:nvSpPr>
        <p:spPr>
          <a:xfrm>
            <a:off x="2159846"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31" name="Round Same Side Corner Rectangle 30">
            <a:hlinkClick r:id="rId5" action="ppaction://hlinksldjump"/>
          </p:cNvPr>
          <p:cNvSpPr/>
          <p:nvPr userDrawn="1"/>
        </p:nvSpPr>
        <p:spPr>
          <a:xfrm>
            <a:off x="3888014" y="6569968"/>
            <a:ext cx="396000" cy="288032"/>
          </a:xfrm>
          <a:prstGeom prst="round2SameRect">
            <a:avLst/>
          </a:prstGeom>
          <a:solidFill>
            <a:srgbClr val="7CBF33"/>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08/08/2014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19</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19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SPREADSHEET MODELLING </a:t>
            </a:r>
            <a:endParaRPr lang="en-GB" sz="3600" dirty="0">
              <a:latin typeface="Calibri" pitchFamily="34" charset="0"/>
              <a:cs typeface="Calibri" pitchFamily="34" charset="0"/>
            </a:endParaRPr>
          </a:p>
          <a:p>
            <a:r>
              <a:rPr lang="en-GB" sz="3600" dirty="0" smtClean="0">
                <a:latin typeface="Calibri" pitchFamily="34" charset="0"/>
                <a:cs typeface="Calibri" pitchFamily="34" charset="0"/>
              </a:rPr>
              <a:t> </a:t>
            </a:r>
            <a:r>
              <a:rPr lang="en-GB" sz="3600" b="1" dirty="0">
                <a:latin typeface="Calibri" pitchFamily="34" charset="0"/>
                <a:cs typeface="Calibri" pitchFamily="34" charset="0"/>
              </a:rPr>
              <a:t>Y/601/6637 </a:t>
            </a:r>
            <a:endParaRPr lang="en-GB" sz="4000" dirty="0">
              <a:latin typeface="Calibri" pitchFamily="34" charset="0"/>
              <a:cs typeface="Calibri" pitchFamily="34" charset="0"/>
            </a:endParaRPr>
          </a:p>
        </p:txBody>
      </p:sp>
      <p:sp>
        <p:nvSpPr>
          <p:cNvPr id="4" name="TextBox 3"/>
          <p:cNvSpPr txBox="1"/>
          <p:nvPr/>
        </p:nvSpPr>
        <p:spPr>
          <a:xfrm>
            <a:off x="978719" y="3452807"/>
            <a:ext cx="7966861" cy="1569660"/>
          </a:xfrm>
          <a:prstGeom prst="rect">
            <a:avLst/>
          </a:prstGeom>
          <a:noFill/>
        </p:spPr>
        <p:txBody>
          <a:bodyPr wrap="none" rtlCol="0">
            <a:spAutoFit/>
          </a:bodyPr>
          <a:lstStyle/>
          <a:p>
            <a:pPr algn="r"/>
            <a:r>
              <a:rPr lang="en-GB" sz="4800" b="1" dirty="0" smtClean="0">
                <a:latin typeface="Calibri" pitchFamily="34" charset="0"/>
                <a:cs typeface="Calibri" pitchFamily="34" charset="0"/>
              </a:rPr>
              <a:t>LO3 </a:t>
            </a:r>
            <a:r>
              <a:rPr lang="en-GB" sz="4800" b="1" dirty="0">
                <a:latin typeface="Calibri" pitchFamily="34" charset="0"/>
                <a:cs typeface="Calibri" pitchFamily="34" charset="0"/>
              </a:rPr>
              <a:t>- </a:t>
            </a:r>
            <a:r>
              <a:rPr lang="en-GB" sz="4800" dirty="0">
                <a:latin typeface="Calibri" pitchFamily="34" charset="0"/>
                <a:cs typeface="Calibri" pitchFamily="34" charset="0"/>
              </a:rPr>
              <a:t>Be able to automate </a:t>
            </a:r>
            <a:r>
              <a:rPr lang="en-GB" sz="4800" dirty="0" smtClean="0">
                <a:latin typeface="Calibri" pitchFamily="34" charset="0"/>
                <a:cs typeface="Calibri" pitchFamily="34" charset="0"/>
              </a:rPr>
              <a:t>and</a:t>
            </a:r>
          </a:p>
          <a:p>
            <a:pPr algn="r"/>
            <a:r>
              <a:rPr lang="en-GB" sz="4800" dirty="0" smtClean="0">
                <a:latin typeface="Calibri" pitchFamily="34" charset="0"/>
                <a:cs typeface="Calibri" pitchFamily="34" charset="0"/>
              </a:rPr>
              <a:t>customise </a:t>
            </a:r>
            <a:r>
              <a:rPr lang="en-GB" sz="4800" dirty="0">
                <a:latin typeface="Calibri" pitchFamily="34" charset="0"/>
                <a:cs typeface="Calibri" pitchFamily="34" charset="0"/>
              </a:rPr>
              <a:t>Spreadsheet Models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5112568" cy="5760640"/>
          </a:xfrm>
        </p:spPr>
        <p:txBody>
          <a:bodyPr>
            <a:noAutofit/>
          </a:bodyPr>
          <a:lstStyle/>
          <a:p>
            <a:pPr marL="285750" indent="-285750"/>
            <a:r>
              <a:rPr lang="en-US" sz="1400" dirty="0" smtClean="0">
                <a:latin typeface="Calibri" pitchFamily="34" charset="0"/>
                <a:cs typeface="Calibri" pitchFamily="34" charset="0"/>
              </a:rPr>
              <a:t>On the Analysis sheet, for the purpose of the Mob Mentality management team, it has been suggested that the system </a:t>
            </a:r>
            <a:br>
              <a:rPr lang="en-US" sz="1400" dirty="0" smtClean="0">
                <a:latin typeface="Calibri" pitchFamily="34" charset="0"/>
                <a:cs typeface="Calibri" pitchFamily="34" charset="0"/>
              </a:rPr>
            </a:br>
            <a:r>
              <a:rPr lang="en-US" sz="1400" dirty="0" smtClean="0">
                <a:latin typeface="Calibri" pitchFamily="34" charset="0"/>
                <a:cs typeface="Calibri" pitchFamily="34" charset="0"/>
              </a:rPr>
              <a:t>could analyse the sales in greater detail from the data stored </a:t>
            </a:r>
            <a:br>
              <a:rPr lang="en-US" sz="1400" dirty="0" smtClean="0">
                <a:latin typeface="Calibri" pitchFamily="34" charset="0"/>
                <a:cs typeface="Calibri" pitchFamily="34" charset="0"/>
              </a:rPr>
            </a:br>
            <a:r>
              <a:rPr lang="en-US" sz="1400" dirty="0" smtClean="0">
                <a:latin typeface="Calibri" pitchFamily="34" charset="0"/>
                <a:cs typeface="Calibri" pitchFamily="34" charset="0"/>
              </a:rPr>
              <a:t>for orders within the system.</a:t>
            </a:r>
          </a:p>
          <a:p>
            <a:pPr marL="285750" indent="-285750"/>
            <a:r>
              <a:rPr lang="en-US" sz="1400" dirty="0" smtClean="0">
                <a:latin typeface="Calibri" pitchFamily="34" charset="0"/>
                <a:cs typeface="Calibri" pitchFamily="34" charset="0"/>
              </a:rPr>
              <a:t>The company would like a breakdown of sales, orders and customers to </a:t>
            </a:r>
            <a:r>
              <a:rPr lang="en-US" sz="1400" dirty="0" err="1" smtClean="0">
                <a:latin typeface="Calibri" pitchFamily="34" charset="0"/>
                <a:cs typeface="Calibri" pitchFamily="34" charset="0"/>
              </a:rPr>
              <a:t>categorise</a:t>
            </a:r>
            <a:r>
              <a:rPr lang="en-US" sz="1400" dirty="0" smtClean="0">
                <a:latin typeface="Calibri" pitchFamily="34" charset="0"/>
                <a:cs typeface="Calibri" pitchFamily="34" charset="0"/>
              </a:rPr>
              <a:t> the information</a:t>
            </a:r>
            <a:r>
              <a:rPr lang="en-US" sz="1400" dirty="0">
                <a:latin typeface="Calibri" pitchFamily="34" charset="0"/>
                <a:cs typeface="Calibri" pitchFamily="34" charset="0"/>
              </a:rPr>
              <a:t> </a:t>
            </a:r>
            <a:r>
              <a:rPr lang="en-US" sz="1400" dirty="0" smtClean="0">
                <a:latin typeface="Calibri" pitchFamily="34" charset="0"/>
                <a:cs typeface="Calibri" pitchFamily="34" charset="0"/>
              </a:rPr>
              <a:t>and present it in a more understandable format for sales reports to be generated.</a:t>
            </a:r>
          </a:p>
          <a:p>
            <a:pPr marL="0" indent="0">
              <a:buNone/>
            </a:pPr>
            <a:r>
              <a:rPr lang="en-US" sz="1400" b="1" dirty="0" smtClean="0">
                <a:latin typeface="Calibri" pitchFamily="34" charset="0"/>
                <a:cs typeface="Calibri" pitchFamily="34" charset="0"/>
              </a:rPr>
              <a:t>M3.2 - Task 10 - </a:t>
            </a:r>
            <a:r>
              <a:rPr lang="en-US" sz="1400" dirty="0" smtClean="0">
                <a:latin typeface="Calibri" pitchFamily="34" charset="0"/>
                <a:cs typeface="Calibri" pitchFamily="34" charset="0"/>
              </a:rPr>
              <a:t>Show the creation of at least 3 pivot-table for the information stored and provide evidence of the process and creating pivot table charts of the results.</a:t>
            </a:r>
          </a:p>
          <a:p>
            <a:pPr marL="285750" indent="-285750"/>
            <a:r>
              <a:rPr lang="en-US" sz="1400" dirty="0" smtClean="0">
                <a:latin typeface="Calibri" pitchFamily="34" charset="0"/>
                <a:cs typeface="Calibri" pitchFamily="34" charset="0"/>
              </a:rPr>
              <a:t>Explain </a:t>
            </a:r>
            <a:r>
              <a:rPr lang="en-US" sz="1400" dirty="0">
                <a:latin typeface="Calibri" pitchFamily="34" charset="0"/>
                <a:cs typeface="Calibri" pitchFamily="34" charset="0"/>
              </a:rPr>
              <a:t>why you have created </a:t>
            </a:r>
            <a:r>
              <a:rPr lang="en-US" sz="1400" dirty="0" smtClean="0">
                <a:latin typeface="Calibri" pitchFamily="34" charset="0"/>
                <a:cs typeface="Calibri" pitchFamily="34" charset="0"/>
              </a:rPr>
              <a:t>this and how it benefits the company</a:t>
            </a:r>
          </a:p>
          <a:p>
            <a:pPr marL="449263" indent="-260350">
              <a:buFont typeface="+mj-lt"/>
              <a:buAutoNum type="arabicPeriod"/>
            </a:pPr>
            <a:r>
              <a:rPr lang="en-US" sz="1400" dirty="0" smtClean="0">
                <a:latin typeface="Calibri" pitchFamily="34" charset="0"/>
                <a:cs typeface="Calibri" pitchFamily="34" charset="0"/>
              </a:rPr>
              <a:t>First highlight the data (1), if the data is not side by side, use the Ctrl Key and highlight different columns.</a:t>
            </a:r>
          </a:p>
          <a:p>
            <a:pPr marL="449263" indent="-260350">
              <a:buFont typeface="+mj-lt"/>
              <a:buAutoNum type="arabicPeriod"/>
            </a:pPr>
            <a:r>
              <a:rPr lang="en-US" sz="1400" dirty="0" smtClean="0">
                <a:latin typeface="Calibri" pitchFamily="34" charset="0"/>
                <a:cs typeface="Calibri" pitchFamily="34" charset="0"/>
              </a:rPr>
              <a:t>Then Click on Insert, Pivot Table, Pivot Table (1). Select the Location to be a cell on your Analysis sheet (2).</a:t>
            </a:r>
          </a:p>
          <a:p>
            <a:pPr marL="449263" indent="-260350">
              <a:buFont typeface="+mj-lt"/>
              <a:buAutoNum type="arabicPeriod"/>
            </a:pPr>
            <a:r>
              <a:rPr lang="en-US" sz="1400" dirty="0" smtClean="0">
                <a:latin typeface="Calibri" pitchFamily="34" charset="0"/>
                <a:cs typeface="Calibri" pitchFamily="34" charset="0"/>
              </a:rPr>
              <a:t>Tick the fields you want (3), they should then appear inside the Values section.</a:t>
            </a:r>
          </a:p>
          <a:p>
            <a:pPr marL="449263" indent="-260350">
              <a:buFont typeface="+mj-lt"/>
              <a:buAutoNum type="arabicPeriod"/>
            </a:pPr>
            <a:r>
              <a:rPr lang="en-US" sz="1400" dirty="0" smtClean="0">
                <a:latin typeface="Calibri" pitchFamily="34" charset="0"/>
                <a:cs typeface="Calibri" pitchFamily="34" charset="0"/>
              </a:rPr>
              <a:t>Then you can change the Field Settings (4) and choose what you want to do with the information (5) average, sum etc.</a:t>
            </a:r>
          </a:p>
          <a:p>
            <a:pPr marL="449263" indent="-260350">
              <a:buFont typeface="+mj-lt"/>
              <a:buAutoNum type="arabicPeriod"/>
            </a:pPr>
            <a:r>
              <a:rPr lang="en-US" sz="1400" dirty="0" smtClean="0">
                <a:latin typeface="Calibri" pitchFamily="34" charset="0"/>
                <a:cs typeface="Calibri" pitchFamily="34" charset="0"/>
              </a:rPr>
              <a:t>Highlight the data again, click on Pivot Chart (6), choose a style (7).</a:t>
            </a:r>
          </a:p>
          <a:p>
            <a:pPr marL="449263" indent="-260350">
              <a:buFont typeface="+mj-lt"/>
              <a:buAutoNum type="arabicPeriod"/>
            </a:pPr>
            <a:r>
              <a:rPr lang="en-US" sz="1400" dirty="0" smtClean="0">
                <a:latin typeface="Calibri" pitchFamily="34" charset="0"/>
                <a:cs typeface="Calibri" pitchFamily="34" charset="0"/>
              </a:rPr>
              <a:t>From the Chart Layouts drop down the selection (9)choose Layout 9 and then put in appropriate labels X, Y and Title.</a:t>
            </a:r>
            <a:endParaRPr lang="en-US" sz="1400" dirty="0">
              <a:latin typeface="Calibri" pitchFamily="34" charset="0"/>
              <a:cs typeface="Calibri" pitchFamily="34" charset="0"/>
            </a:endParaRPr>
          </a:p>
        </p:txBody>
      </p:sp>
      <p:sp>
        <p:nvSpPr>
          <p:cNvPr id="19" name="Title 2"/>
          <p:cNvSpPr>
            <a:spLocks noGrp="1"/>
          </p:cNvSpPr>
          <p:nvPr>
            <p:ph type="title"/>
          </p:nvPr>
        </p:nvSpPr>
        <p:spPr>
          <a:xfrm>
            <a:off x="107504" y="116632"/>
            <a:ext cx="8856984" cy="432048"/>
          </a:xfrm>
        </p:spPr>
        <p:txBody>
          <a:bodyPr>
            <a:noAutofit/>
          </a:bodyPr>
          <a:lstStyle/>
          <a:p>
            <a:r>
              <a:rPr lang="en-GB" sz="2300" dirty="0" smtClean="0"/>
              <a:t>M3.2 – Customising the spreadsheet models – Pivot Tables</a:t>
            </a:r>
            <a:endParaRPr lang="en-GB" sz="2300" dirty="0"/>
          </a:p>
        </p:txBody>
      </p:sp>
      <p:grpSp>
        <p:nvGrpSpPr>
          <p:cNvPr id="21" name="Group 20"/>
          <p:cNvGrpSpPr/>
          <p:nvPr/>
        </p:nvGrpSpPr>
        <p:grpSpPr>
          <a:xfrm>
            <a:off x="5076056" y="620688"/>
            <a:ext cx="3887194" cy="5743625"/>
            <a:chOff x="5206263" y="709596"/>
            <a:chExt cx="3887194" cy="5743625"/>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085" r="83206" b="64935"/>
            <a:stretch/>
          </p:blipFill>
          <p:spPr bwMode="auto">
            <a:xfrm>
              <a:off x="5292080" y="761377"/>
              <a:ext cx="1031532" cy="11044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1599" y="761377"/>
              <a:ext cx="1524777" cy="11044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0028" t="17898" b="8726"/>
            <a:stretch/>
          </p:blipFill>
          <p:spPr bwMode="auto">
            <a:xfrm>
              <a:off x="8011349" y="709596"/>
              <a:ext cx="1003461" cy="16731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t="3125" r="76286" b="68466"/>
            <a:stretch/>
          </p:blipFill>
          <p:spPr bwMode="auto">
            <a:xfrm>
              <a:off x="5872902" y="2576447"/>
              <a:ext cx="1524777" cy="10269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24328" y="2544122"/>
              <a:ext cx="1152128" cy="10258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8" name="Picture 8"/>
            <p:cNvPicPr>
              <a:picLocks noChangeAspect="1" noChangeArrowheads="1"/>
            </p:cNvPicPr>
            <p:nvPr/>
          </p:nvPicPr>
          <p:blipFill rotWithShape="1">
            <a:blip r:embed="rId8">
              <a:extLst>
                <a:ext uri="{28A0092B-C50C-407E-A947-70E740481C1C}">
                  <a14:useLocalDpi xmlns:a14="http://schemas.microsoft.com/office/drawing/2010/main" val="0"/>
                </a:ext>
              </a:extLst>
            </a:blip>
            <a:srcRect l="61317" t="5072" r="17690" b="73662"/>
            <a:stretch/>
          </p:blipFill>
          <p:spPr bwMode="auto">
            <a:xfrm>
              <a:off x="5672886" y="3861049"/>
              <a:ext cx="1517116" cy="86409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9"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12306" y="3861050"/>
              <a:ext cx="1508166" cy="10239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1" name="Picture 11"/>
            <p:cNvPicPr>
              <a:picLocks noChangeAspect="1" noChangeArrowheads="1"/>
            </p:cNvPicPr>
            <p:nvPr/>
          </p:nvPicPr>
          <p:blipFill rotWithShape="1">
            <a:blip r:embed="rId10">
              <a:extLst>
                <a:ext uri="{28A0092B-C50C-407E-A947-70E740481C1C}">
                  <a14:useLocalDpi xmlns:a14="http://schemas.microsoft.com/office/drawing/2010/main" val="0"/>
                </a:ext>
              </a:extLst>
            </a:blip>
            <a:srcRect l="-1" t="3125" r="67068" b="73336"/>
            <a:stretch/>
          </p:blipFill>
          <p:spPr bwMode="auto">
            <a:xfrm>
              <a:off x="5219801" y="5229200"/>
              <a:ext cx="1932363" cy="7765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32" name="Picture 12"/>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r="67798" b="61655"/>
            <a:stretch/>
          </p:blipFill>
          <p:spPr bwMode="auto">
            <a:xfrm>
              <a:off x="7367282" y="5058716"/>
              <a:ext cx="1669214" cy="11175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5292080" y="1904034"/>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1</a:t>
              </a:r>
              <a:endParaRPr lang="en-GB" dirty="0">
                <a:latin typeface="Calibri" pitchFamily="34" charset="0"/>
                <a:cs typeface="Calibri" pitchFamily="34" charset="0"/>
              </a:endParaRPr>
            </a:p>
          </p:txBody>
        </p:sp>
        <p:sp>
          <p:nvSpPr>
            <p:cNvPr id="32" name="TextBox 31"/>
            <p:cNvSpPr txBox="1"/>
            <p:nvPr/>
          </p:nvSpPr>
          <p:spPr>
            <a:xfrm>
              <a:off x="6444887" y="1959429"/>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2</a:t>
              </a:r>
              <a:endParaRPr lang="en-GB" dirty="0">
                <a:latin typeface="Calibri" pitchFamily="34" charset="0"/>
                <a:cs typeface="Calibri" pitchFamily="34" charset="0"/>
              </a:endParaRPr>
            </a:p>
          </p:txBody>
        </p:sp>
        <p:sp>
          <p:nvSpPr>
            <p:cNvPr id="33" name="TextBox 32"/>
            <p:cNvSpPr txBox="1"/>
            <p:nvPr/>
          </p:nvSpPr>
          <p:spPr>
            <a:xfrm>
              <a:off x="8513079" y="1269193"/>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3</a:t>
              </a:r>
              <a:endParaRPr lang="en-GB" dirty="0">
                <a:latin typeface="Calibri" pitchFamily="34" charset="0"/>
                <a:cs typeface="Calibri" pitchFamily="34" charset="0"/>
              </a:endParaRPr>
            </a:p>
          </p:txBody>
        </p:sp>
        <p:sp>
          <p:nvSpPr>
            <p:cNvPr id="34" name="TextBox 33"/>
            <p:cNvSpPr txBox="1"/>
            <p:nvPr/>
          </p:nvSpPr>
          <p:spPr>
            <a:xfrm>
              <a:off x="5376020" y="2918555"/>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4</a:t>
              </a:r>
              <a:endParaRPr lang="en-GB" dirty="0">
                <a:latin typeface="Calibri" pitchFamily="34" charset="0"/>
                <a:cs typeface="Calibri" pitchFamily="34" charset="0"/>
              </a:endParaRPr>
            </a:p>
          </p:txBody>
        </p:sp>
        <p:sp>
          <p:nvSpPr>
            <p:cNvPr id="35" name="TextBox 34"/>
            <p:cNvSpPr txBox="1"/>
            <p:nvPr/>
          </p:nvSpPr>
          <p:spPr>
            <a:xfrm>
              <a:off x="8712651" y="2951443"/>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5</a:t>
              </a:r>
              <a:endParaRPr lang="en-GB" dirty="0">
                <a:latin typeface="Calibri" pitchFamily="34" charset="0"/>
                <a:cs typeface="Calibri" pitchFamily="34" charset="0"/>
              </a:endParaRPr>
            </a:p>
          </p:txBody>
        </p:sp>
        <p:sp>
          <p:nvSpPr>
            <p:cNvPr id="36" name="TextBox 35"/>
            <p:cNvSpPr txBox="1"/>
            <p:nvPr/>
          </p:nvSpPr>
          <p:spPr>
            <a:xfrm>
              <a:off x="5218537" y="4154597"/>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6</a:t>
              </a:r>
              <a:endParaRPr lang="en-GB" dirty="0">
                <a:latin typeface="Calibri" pitchFamily="34" charset="0"/>
                <a:cs typeface="Calibri" pitchFamily="34" charset="0"/>
              </a:endParaRPr>
            </a:p>
          </p:txBody>
        </p:sp>
        <p:sp>
          <p:nvSpPr>
            <p:cNvPr id="37" name="TextBox 36"/>
            <p:cNvSpPr txBox="1"/>
            <p:nvPr/>
          </p:nvSpPr>
          <p:spPr>
            <a:xfrm>
              <a:off x="8533725" y="4293097"/>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7</a:t>
              </a:r>
              <a:endParaRPr lang="en-GB" dirty="0">
                <a:latin typeface="Calibri" pitchFamily="34" charset="0"/>
                <a:cs typeface="Calibri" pitchFamily="34" charset="0"/>
              </a:endParaRPr>
            </a:p>
          </p:txBody>
        </p:sp>
        <p:sp>
          <p:nvSpPr>
            <p:cNvPr id="38" name="TextBox 37"/>
            <p:cNvSpPr txBox="1"/>
            <p:nvPr/>
          </p:nvSpPr>
          <p:spPr>
            <a:xfrm>
              <a:off x="5206263" y="6176222"/>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8</a:t>
              </a:r>
              <a:endParaRPr lang="en-GB" dirty="0">
                <a:latin typeface="Calibri" pitchFamily="34" charset="0"/>
                <a:cs typeface="Calibri" pitchFamily="34" charset="0"/>
              </a:endParaRPr>
            </a:p>
          </p:txBody>
        </p:sp>
        <p:sp>
          <p:nvSpPr>
            <p:cNvPr id="39" name="TextBox 38"/>
            <p:cNvSpPr txBox="1"/>
            <p:nvPr/>
          </p:nvSpPr>
          <p:spPr>
            <a:xfrm>
              <a:off x="7639314" y="6005738"/>
              <a:ext cx="380806" cy="276999"/>
            </a:xfrm>
            <a:prstGeom prst="rect">
              <a:avLst/>
            </a:prstGeom>
            <a:solidFill>
              <a:schemeClr val="accent1">
                <a:alpha val="62000"/>
              </a:schemeClr>
            </a:solidFill>
            <a:ln>
              <a:solidFill>
                <a:schemeClr val="accent1">
                  <a:lumMod val="75000"/>
                </a:schemeClr>
              </a:solidFill>
            </a:ln>
          </p:spPr>
          <p:txBody>
            <a:bodyPr wrap="square" lIns="0" tIns="0" rIns="0" bIns="0" rtlCol="0" anchor="ctr" anchorCtr="0">
              <a:spAutoFit/>
            </a:bodyPr>
            <a:lstStyle/>
            <a:p>
              <a:pPr algn="ctr"/>
              <a:r>
                <a:rPr lang="en-GB" dirty="0" smtClean="0">
                  <a:latin typeface="Calibri" pitchFamily="34" charset="0"/>
                  <a:cs typeface="Calibri" pitchFamily="34" charset="0"/>
                </a:rPr>
                <a:t>9</a:t>
              </a:r>
              <a:endParaRPr lang="en-GB" dirty="0">
                <a:latin typeface="Calibri" pitchFamily="34" charset="0"/>
                <a:cs typeface="Calibri" pitchFamily="34" charset="0"/>
              </a:endParaRPr>
            </a:p>
          </p:txBody>
        </p:sp>
      </p:grpSp>
    </p:spTree>
    <p:extLst>
      <p:ext uri="{BB962C8B-B14F-4D97-AF65-F5344CB8AC3E}">
        <p14:creationId xmlns:p14="http://schemas.microsoft.com/office/powerpoint/2010/main" val="206039278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4824536" cy="5832648"/>
          </a:xfrm>
        </p:spPr>
        <p:txBody>
          <a:bodyPr>
            <a:normAutofit lnSpcReduction="10000"/>
          </a:bodyPr>
          <a:lstStyle/>
          <a:p>
            <a:pPr marL="285750" indent="-285750"/>
            <a:r>
              <a:rPr lang="en-US" sz="1800" dirty="0" smtClean="0">
                <a:latin typeface="Calibri" pitchFamily="34" charset="0"/>
                <a:cs typeface="Calibri" pitchFamily="34" charset="0"/>
              </a:rPr>
              <a:t>Mob Mentality need the spreadsheet to contain certain functionality that makes the spreadsheet more professional and </a:t>
            </a:r>
            <a:r>
              <a:rPr lang="en-US" sz="1800" dirty="0" err="1" smtClean="0">
                <a:latin typeface="Calibri" pitchFamily="34" charset="0"/>
                <a:cs typeface="Calibri" pitchFamily="34" charset="0"/>
              </a:rPr>
              <a:t>personalised</a:t>
            </a:r>
            <a:r>
              <a:rPr lang="en-US" sz="1800" dirty="0" smtClean="0">
                <a:latin typeface="Calibri" pitchFamily="34" charset="0"/>
                <a:cs typeface="Calibri" pitchFamily="34" charset="0"/>
              </a:rPr>
              <a:t>. For this they want you to </a:t>
            </a:r>
            <a:r>
              <a:rPr lang="en-US" sz="1800" dirty="0" err="1" smtClean="0">
                <a:latin typeface="Calibri" pitchFamily="34" charset="0"/>
                <a:cs typeface="Calibri" pitchFamily="34" charset="0"/>
              </a:rPr>
              <a:t>customise</a:t>
            </a:r>
            <a:r>
              <a:rPr lang="en-US" sz="1800" dirty="0" smtClean="0">
                <a:latin typeface="Calibri" pitchFamily="34" charset="0"/>
                <a:cs typeface="Calibri" pitchFamily="34" charset="0"/>
              </a:rPr>
              <a:t> using VB code.</a:t>
            </a:r>
          </a:p>
          <a:p>
            <a:pPr marL="285750" indent="-285750"/>
            <a:r>
              <a:rPr lang="en-US" sz="1800" dirty="0" smtClean="0">
                <a:latin typeface="Calibri" pitchFamily="34" charset="0"/>
                <a:cs typeface="Calibri" pitchFamily="34" charset="0"/>
              </a:rPr>
              <a:t>There are lots of different kinds of code available, it is just a matter of finding the right ones for your spreadsheet. </a:t>
            </a:r>
          </a:p>
          <a:p>
            <a:pPr marL="285750" indent="-285750"/>
            <a:r>
              <a:rPr lang="en-US" sz="1800" dirty="0" smtClean="0">
                <a:latin typeface="Calibri" pitchFamily="34" charset="0"/>
                <a:cs typeface="Calibri" pitchFamily="34" charset="0"/>
              </a:rPr>
              <a:t>For instance: to make the spreadsheet system look professional when it is opened, Mob Mentality management team has suggested that it opens on a menu page.</a:t>
            </a:r>
          </a:p>
          <a:p>
            <a:pPr marL="0" indent="0">
              <a:buNone/>
            </a:pPr>
            <a:r>
              <a:rPr lang="en-US" sz="1800" b="1" dirty="0" smtClean="0">
                <a:latin typeface="Calibri" pitchFamily="34" charset="0"/>
                <a:cs typeface="Calibri" pitchFamily="34" charset="0"/>
              </a:rPr>
              <a:t>P6.2 - Task 11 - </a:t>
            </a:r>
            <a:r>
              <a:rPr lang="en-US" sz="1800" dirty="0" smtClean="0">
                <a:latin typeface="Calibri" pitchFamily="34" charset="0"/>
                <a:cs typeface="Calibri" pitchFamily="34" charset="0"/>
              </a:rPr>
              <a:t>Show evidence of startup feature setup within the spreadsheet system </a:t>
            </a:r>
          </a:p>
          <a:p>
            <a:pPr marL="450850" lvl="1" indent="-177800"/>
            <a:r>
              <a:rPr lang="en-US" sz="1600" dirty="0" smtClean="0">
                <a:latin typeface="Calibri" pitchFamily="34" charset="0"/>
                <a:cs typeface="Calibri" pitchFamily="34" charset="0"/>
              </a:rPr>
              <a:t>Printout of the VB Coding </a:t>
            </a:r>
          </a:p>
          <a:p>
            <a:pPr marL="450850" lvl="1" indent="-177800"/>
            <a:r>
              <a:rPr lang="en-US" sz="1600" dirty="0" smtClean="0">
                <a:latin typeface="Calibri" pitchFamily="34" charset="0"/>
                <a:cs typeface="Calibri" pitchFamily="34" charset="0"/>
              </a:rPr>
              <a:t>Explain why you have created this</a:t>
            </a:r>
          </a:p>
          <a:p>
            <a:pPr marL="450850" lvl="1" indent="-177800"/>
            <a:r>
              <a:rPr lang="en-US" sz="1600" dirty="0" smtClean="0">
                <a:latin typeface="Calibri" pitchFamily="34" charset="0"/>
                <a:cs typeface="Calibri" pitchFamily="34" charset="0"/>
              </a:rPr>
              <a:t>Benefits to the users (Call Centre)</a:t>
            </a:r>
          </a:p>
          <a:p>
            <a:pPr marL="0" lvl="1" indent="0">
              <a:buNone/>
            </a:pPr>
            <a:r>
              <a:rPr lang="en-US" sz="1600" b="1" dirty="0">
                <a:latin typeface="Calibri" pitchFamily="34" charset="0"/>
                <a:cs typeface="Calibri" pitchFamily="34" charset="0"/>
              </a:rPr>
              <a:t>P6.2 - Task </a:t>
            </a:r>
            <a:r>
              <a:rPr lang="en-US" sz="1600" b="1" dirty="0" smtClean="0">
                <a:latin typeface="Calibri" pitchFamily="34" charset="0"/>
                <a:cs typeface="Calibri" pitchFamily="34" charset="0"/>
              </a:rPr>
              <a:t>12 </a:t>
            </a:r>
            <a:r>
              <a:rPr lang="en-US" sz="1600" b="1" dirty="0">
                <a:latin typeface="Calibri" pitchFamily="34" charset="0"/>
                <a:cs typeface="Calibri" pitchFamily="34" charset="0"/>
              </a:rPr>
              <a:t>- </a:t>
            </a:r>
            <a:r>
              <a:rPr lang="en-US" sz="1600" dirty="0">
                <a:latin typeface="Calibri" pitchFamily="34" charset="0"/>
                <a:cs typeface="Calibri" pitchFamily="34" charset="0"/>
              </a:rPr>
              <a:t>Show evidence of </a:t>
            </a:r>
            <a:r>
              <a:rPr lang="en-US" sz="1600" dirty="0" smtClean="0">
                <a:latin typeface="Calibri" pitchFamily="34" charset="0"/>
                <a:cs typeface="Calibri" pitchFamily="34" charset="0"/>
              </a:rPr>
              <a:t>two more automated features for your spreadsheet that can be controlled from opening or from a macro button.</a:t>
            </a:r>
          </a:p>
          <a:p>
            <a:pPr marL="285750" lvl="1" indent="-285750">
              <a:buFont typeface="Wingdings 3" pitchFamily="18" charset="2"/>
              <a:buChar char=""/>
            </a:pPr>
            <a:r>
              <a:rPr lang="en-US" sz="1600" dirty="0" smtClean="0">
                <a:latin typeface="Calibri" pitchFamily="34" charset="0"/>
                <a:cs typeface="Calibri" pitchFamily="34" charset="0"/>
              </a:rPr>
              <a:t>These should involve either VB code or </a:t>
            </a:r>
            <a:r>
              <a:rPr lang="en-US" sz="1600" dirty="0" err="1" smtClean="0">
                <a:latin typeface="Calibri" pitchFamily="34" charset="0"/>
                <a:cs typeface="Calibri" pitchFamily="34" charset="0"/>
              </a:rPr>
              <a:t>AcitveX</a:t>
            </a:r>
            <a:r>
              <a:rPr lang="en-US" sz="1600" dirty="0" smtClean="0">
                <a:latin typeface="Calibri" pitchFamily="34" charset="0"/>
                <a:cs typeface="Calibri" pitchFamily="34" charset="0"/>
              </a:rPr>
              <a:t> controls or from a toolbox.</a:t>
            </a:r>
            <a:endParaRPr lang="en-US" sz="1600" dirty="0">
              <a:latin typeface="Calibri" pitchFamily="34" charset="0"/>
              <a:cs typeface="Calibri" pitchFamily="34" charset="0"/>
            </a:endParaRPr>
          </a:p>
          <a:p>
            <a:pPr marL="0" lvl="1" indent="0">
              <a:buNone/>
            </a:pPr>
            <a:endParaRPr lang="en-US" sz="1600" dirty="0" smtClean="0">
              <a:latin typeface="Calibri" pitchFamily="34" charset="0"/>
              <a:cs typeface="Calibri" pitchFamily="34" charset="0"/>
            </a:endParaRPr>
          </a:p>
          <a:p>
            <a:pPr>
              <a:buNone/>
            </a:pPr>
            <a:endParaRPr lang="en-GB" sz="1800" dirty="0" smtClean="0">
              <a:latin typeface="Calibri" pitchFamily="34" charset="0"/>
              <a:cs typeface="Calibri" pitchFamily="34" charset="0"/>
            </a:endParaRPr>
          </a:p>
          <a:p>
            <a:pPr marL="0" indent="0">
              <a:buNone/>
            </a:pPr>
            <a:endParaRPr lang="en-GB" sz="1800" dirty="0" smtClean="0">
              <a:latin typeface="Calibri" pitchFamily="34" charset="0"/>
              <a:cs typeface="Calibri" pitchFamily="34" charset="0"/>
            </a:endParaRPr>
          </a:p>
          <a:p>
            <a:endParaRPr lang="en-GB" sz="2400" dirty="0" smtClean="0">
              <a:latin typeface="Calibri" pitchFamily="34" charset="0"/>
              <a:cs typeface="Calibri" pitchFamily="34" charset="0"/>
            </a:endParaRPr>
          </a:p>
          <a:p>
            <a:endParaRPr lang="en-GB" dirty="0">
              <a:latin typeface="Calibri" pitchFamily="34" charset="0"/>
              <a:cs typeface="Calibri" pitchFamily="34" charset="0"/>
            </a:endParaRPr>
          </a:p>
        </p:txBody>
      </p:sp>
      <p:pic>
        <p:nvPicPr>
          <p:cNvPr id="2050" name="Picture 2"/>
          <p:cNvPicPr>
            <a:picLocks noChangeAspect="1" noChangeArrowheads="1"/>
          </p:cNvPicPr>
          <p:nvPr/>
        </p:nvPicPr>
        <p:blipFill>
          <a:blip r:embed="rId3" cstate="print"/>
          <a:srcRect l="14120" t="39536" r="29400" b="17819"/>
          <a:stretch>
            <a:fillRect/>
          </a:stretch>
        </p:blipFill>
        <p:spPr bwMode="auto">
          <a:xfrm>
            <a:off x="5085604" y="594318"/>
            <a:ext cx="3870635" cy="1826569"/>
          </a:xfrm>
          <a:prstGeom prst="rect">
            <a:avLst/>
          </a:prstGeom>
          <a:ln>
            <a:noFill/>
          </a:ln>
          <a:effectLst>
            <a:outerShdw blurRad="292100" dist="139700" dir="2700000" algn="tl" rotWithShape="0">
              <a:srgbClr val="333333">
                <a:alpha val="65000"/>
              </a:srgbClr>
            </a:outerShdw>
          </a:effectLst>
        </p:spPr>
      </p:pic>
      <p:sp>
        <p:nvSpPr>
          <p:cNvPr id="20" name="Title 2"/>
          <p:cNvSpPr>
            <a:spLocks noGrp="1"/>
          </p:cNvSpPr>
          <p:nvPr>
            <p:ph type="title"/>
          </p:nvPr>
        </p:nvSpPr>
        <p:spPr>
          <a:xfrm>
            <a:off x="107504" y="116632"/>
            <a:ext cx="8856984" cy="432048"/>
          </a:xfrm>
        </p:spPr>
        <p:txBody>
          <a:bodyPr>
            <a:noAutofit/>
          </a:bodyPr>
          <a:lstStyle/>
          <a:p>
            <a:r>
              <a:rPr lang="en-GB" sz="2300" dirty="0" smtClean="0"/>
              <a:t>P6.2 – Customising the spreadsheet models – Pivot Tables</a:t>
            </a:r>
            <a:endParaRPr lang="en-GB" sz="2300" dirty="0"/>
          </a:p>
        </p:txBody>
      </p:sp>
    </p:spTree>
    <p:extLst>
      <p:ext uri="{BB962C8B-B14F-4D97-AF65-F5344CB8AC3E}">
        <p14:creationId xmlns:p14="http://schemas.microsoft.com/office/powerpoint/2010/main" val="17256895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indent="0">
              <a:buNone/>
            </a:pPr>
            <a:r>
              <a:rPr lang="en-GB" sz="1580" b="1" dirty="0">
                <a:latin typeface="Calibri" pitchFamily="34" charset="0"/>
                <a:cs typeface="Calibri" pitchFamily="34" charset="0"/>
              </a:rPr>
              <a:t>P5.1 - Task 01 </a:t>
            </a:r>
            <a:r>
              <a:rPr lang="en-GB" sz="1580" dirty="0">
                <a:latin typeface="Calibri" pitchFamily="34" charset="0"/>
                <a:cs typeface="Calibri" pitchFamily="34" charset="0"/>
              </a:rPr>
              <a:t>- Explain the navigation system you have implemented within the spreadsheet to navigate between each sheet.</a:t>
            </a:r>
          </a:p>
          <a:p>
            <a:pPr marL="0" indent="0">
              <a:buNone/>
            </a:pPr>
            <a:r>
              <a:rPr lang="en-GB" sz="1580" b="1" dirty="0">
                <a:latin typeface="Calibri" pitchFamily="34" charset="0"/>
                <a:cs typeface="Calibri" pitchFamily="34" charset="0"/>
              </a:rPr>
              <a:t>P5.1 - Task 02 </a:t>
            </a:r>
            <a:r>
              <a:rPr lang="en-GB" sz="1580" dirty="0">
                <a:latin typeface="Calibri" pitchFamily="34" charset="0"/>
                <a:cs typeface="Calibri" pitchFamily="34" charset="0"/>
              </a:rPr>
              <a:t>- Customise and justify the shortcuts on the toolbar</a:t>
            </a:r>
          </a:p>
          <a:p>
            <a:pPr marL="0" indent="0">
              <a:buNone/>
            </a:pPr>
            <a:r>
              <a:rPr lang="en-GB" sz="1580" b="1" dirty="0">
                <a:latin typeface="Calibri" pitchFamily="34" charset="0"/>
                <a:cs typeface="Calibri" pitchFamily="34" charset="0"/>
              </a:rPr>
              <a:t>P5.1 - Task 03 </a:t>
            </a:r>
            <a:r>
              <a:rPr lang="en-GB" sz="1580" dirty="0">
                <a:latin typeface="Calibri" pitchFamily="34" charset="0"/>
                <a:cs typeface="Calibri" pitchFamily="34" charset="0"/>
              </a:rPr>
              <a:t>- Evidence how you have minimised the toolbar</a:t>
            </a:r>
          </a:p>
          <a:p>
            <a:pPr marL="0" indent="0">
              <a:buNone/>
            </a:pPr>
            <a:r>
              <a:rPr lang="en-GB" sz="1580" b="1" dirty="0" smtClean="0">
                <a:latin typeface="Calibri" pitchFamily="34" charset="0"/>
                <a:cs typeface="Calibri" pitchFamily="34" charset="0"/>
              </a:rPr>
              <a:t>P5.2 </a:t>
            </a:r>
            <a:r>
              <a:rPr lang="en-GB" sz="1580" b="1" dirty="0">
                <a:latin typeface="Calibri" pitchFamily="34" charset="0"/>
                <a:cs typeface="Calibri" pitchFamily="34" charset="0"/>
              </a:rPr>
              <a:t>- Task 04 </a:t>
            </a:r>
            <a:r>
              <a:rPr lang="en-GB" sz="1580" dirty="0">
                <a:latin typeface="Calibri" pitchFamily="34" charset="0"/>
                <a:cs typeface="Calibri" pitchFamily="34" charset="0"/>
              </a:rPr>
              <a:t>- Evidence how you have hidden data within the spreadsheet system</a:t>
            </a:r>
          </a:p>
          <a:p>
            <a:pPr marL="0" indent="0">
              <a:buNone/>
            </a:pPr>
            <a:r>
              <a:rPr lang="en-GB" sz="1580" b="1" dirty="0">
                <a:latin typeface="Calibri" pitchFamily="34" charset="0"/>
                <a:cs typeface="Calibri" pitchFamily="34" charset="0"/>
              </a:rPr>
              <a:t>P5.2 - Task 05 </a:t>
            </a:r>
            <a:r>
              <a:rPr lang="en-GB" sz="1580" dirty="0">
                <a:latin typeface="Calibri" pitchFamily="34" charset="0"/>
                <a:cs typeface="Calibri" pitchFamily="34" charset="0"/>
              </a:rPr>
              <a:t>- Set the print area for the invoice and Page sizes for your Sheets.</a:t>
            </a:r>
          </a:p>
          <a:p>
            <a:pPr marL="0" indent="0">
              <a:buNone/>
            </a:pPr>
            <a:r>
              <a:rPr lang="en-GB" sz="1580" b="1" dirty="0" smtClean="0">
                <a:latin typeface="Calibri" pitchFamily="34" charset="0"/>
                <a:cs typeface="Calibri" pitchFamily="34" charset="0"/>
              </a:rPr>
              <a:t>P5.3 </a:t>
            </a:r>
            <a:r>
              <a:rPr lang="en-GB" sz="1580" b="1" dirty="0">
                <a:latin typeface="Calibri" pitchFamily="34" charset="0"/>
                <a:cs typeface="Calibri" pitchFamily="34" charset="0"/>
              </a:rPr>
              <a:t>- Task 06 </a:t>
            </a:r>
            <a:r>
              <a:rPr lang="en-GB" sz="1580" dirty="0">
                <a:latin typeface="Calibri" pitchFamily="34" charset="0"/>
                <a:cs typeface="Calibri" pitchFamily="34" charset="0"/>
              </a:rPr>
              <a:t>- Evidence the various forms of data validation checks with customised error alerts implemented within the spreadsheet model to prevent invalid data entry.</a:t>
            </a:r>
          </a:p>
          <a:p>
            <a:pPr marL="0" indent="0">
              <a:buNone/>
            </a:pPr>
            <a:r>
              <a:rPr lang="en-US" sz="1580" b="1" dirty="0">
                <a:latin typeface="Calibri" pitchFamily="34" charset="0"/>
                <a:cs typeface="Calibri" pitchFamily="34" charset="0"/>
              </a:rPr>
              <a:t>P6.1 - Task 07 - </a:t>
            </a:r>
            <a:r>
              <a:rPr lang="en-US" sz="1580" dirty="0">
                <a:latin typeface="Calibri" pitchFamily="34" charset="0"/>
                <a:cs typeface="Calibri" pitchFamily="34" charset="0"/>
              </a:rPr>
              <a:t>Select a range of </a:t>
            </a:r>
            <a:r>
              <a:rPr lang="en-US" sz="1580" b="1" dirty="0">
                <a:latin typeface="Calibri" pitchFamily="34" charset="0"/>
                <a:cs typeface="Calibri" pitchFamily="34" charset="0"/>
              </a:rPr>
              <a:t>macros </a:t>
            </a:r>
            <a:r>
              <a:rPr lang="en-US" sz="1580" dirty="0">
                <a:latin typeface="Calibri" pitchFamily="34" charset="0"/>
                <a:cs typeface="Calibri" pitchFamily="34" charset="0"/>
              </a:rPr>
              <a:t>created within the spreadsheet system to highlight the complex features/skills used to assist the users.</a:t>
            </a:r>
          </a:p>
          <a:p>
            <a:pPr marL="3175" indent="0">
              <a:buNone/>
            </a:pPr>
            <a:r>
              <a:rPr lang="en-US" sz="1580" b="1" dirty="0" smtClean="0">
                <a:latin typeface="Calibri" pitchFamily="34" charset="0"/>
                <a:cs typeface="Calibri" pitchFamily="34" charset="0"/>
              </a:rPr>
              <a:t>M3.1 </a:t>
            </a:r>
            <a:r>
              <a:rPr lang="en-US" sz="1580" b="1" dirty="0">
                <a:latin typeface="Calibri" pitchFamily="34" charset="0"/>
                <a:cs typeface="Calibri" pitchFamily="34" charset="0"/>
              </a:rPr>
              <a:t>- Task 08 - </a:t>
            </a:r>
            <a:r>
              <a:rPr lang="en-US" sz="1580" dirty="0">
                <a:latin typeface="Calibri" pitchFamily="34" charset="0"/>
                <a:cs typeface="Calibri" pitchFamily="34" charset="0"/>
              </a:rPr>
              <a:t>Create a step-by-step guide to sort the customer and order table by a specific column and by a criteria of multiple options</a:t>
            </a:r>
          </a:p>
          <a:p>
            <a:pPr marL="0" indent="0">
              <a:spcBef>
                <a:spcPts val="0"/>
              </a:spcBef>
              <a:spcAft>
                <a:spcPts val="600"/>
              </a:spcAft>
              <a:buNone/>
              <a:defRPr/>
            </a:pPr>
            <a:r>
              <a:rPr lang="en-US" sz="1580" b="1" dirty="0">
                <a:latin typeface="Calibri" pitchFamily="34" charset="0"/>
                <a:cs typeface="Calibri" pitchFamily="34" charset="0"/>
              </a:rPr>
              <a:t>M3.1 - Task 09 - </a:t>
            </a:r>
            <a:r>
              <a:rPr lang="en-US" sz="1580" dirty="0">
                <a:latin typeface="Calibri" pitchFamily="34" charset="0"/>
                <a:cs typeface="Calibri" pitchFamily="34" charset="0"/>
              </a:rPr>
              <a:t>Produce a guide that demonstrates the implementation of a </a:t>
            </a:r>
            <a:r>
              <a:rPr lang="en-US" sz="1580" b="1" dirty="0">
                <a:latin typeface="Calibri" pitchFamily="34" charset="0"/>
                <a:cs typeface="Calibri" pitchFamily="34" charset="0"/>
              </a:rPr>
              <a:t>standard </a:t>
            </a:r>
            <a:r>
              <a:rPr lang="en-US" sz="1580" dirty="0">
                <a:latin typeface="Calibri" pitchFamily="34" charset="0"/>
                <a:cs typeface="Calibri" pitchFamily="34" charset="0"/>
              </a:rPr>
              <a:t>filtering option and an </a:t>
            </a:r>
            <a:r>
              <a:rPr lang="en-US" sz="1580" b="1" dirty="0">
                <a:latin typeface="Calibri" pitchFamily="34" charset="0"/>
                <a:cs typeface="Calibri" pitchFamily="34" charset="0"/>
              </a:rPr>
              <a:t>advanced</a:t>
            </a:r>
            <a:r>
              <a:rPr lang="en-US" sz="1580" dirty="0">
                <a:latin typeface="Calibri" pitchFamily="34" charset="0"/>
                <a:cs typeface="Calibri" pitchFamily="34" charset="0"/>
              </a:rPr>
              <a:t> filtering option for the data stored within the customer and order table based on the designs identified during </a:t>
            </a:r>
            <a:r>
              <a:rPr lang="en-US" sz="1580" b="1" dirty="0">
                <a:latin typeface="Calibri" pitchFamily="34" charset="0"/>
                <a:cs typeface="Calibri" pitchFamily="34" charset="0"/>
              </a:rPr>
              <a:t>LO2 - Task 2</a:t>
            </a:r>
            <a:r>
              <a:rPr lang="en-US" sz="1580" dirty="0">
                <a:latin typeface="Calibri" pitchFamily="34" charset="0"/>
                <a:cs typeface="Calibri" pitchFamily="34" charset="0"/>
              </a:rPr>
              <a:t>.</a:t>
            </a:r>
          </a:p>
          <a:p>
            <a:pPr marL="0" indent="0">
              <a:buNone/>
            </a:pPr>
            <a:r>
              <a:rPr lang="en-US" sz="1600" b="1" dirty="0">
                <a:latin typeface="Calibri" pitchFamily="34" charset="0"/>
                <a:cs typeface="Calibri" pitchFamily="34" charset="0"/>
              </a:rPr>
              <a:t>M3.2 - Task 10 - </a:t>
            </a:r>
            <a:r>
              <a:rPr lang="en-US" sz="1600" dirty="0">
                <a:latin typeface="Calibri" pitchFamily="34" charset="0"/>
                <a:cs typeface="Calibri" pitchFamily="34" charset="0"/>
              </a:rPr>
              <a:t>Show the creation of at least 3 pivot-table for the information stored and provide evidence of the process and creating pivot table charts of the results.</a:t>
            </a:r>
          </a:p>
          <a:p>
            <a:pPr marL="0" indent="0">
              <a:buNone/>
            </a:pPr>
            <a:r>
              <a:rPr lang="en-US" sz="1580" b="1" dirty="0" smtClean="0">
                <a:latin typeface="Calibri" pitchFamily="34" charset="0"/>
                <a:cs typeface="Calibri" pitchFamily="34" charset="0"/>
              </a:rPr>
              <a:t>P6.2 </a:t>
            </a:r>
            <a:r>
              <a:rPr lang="en-US" sz="1580" b="1" dirty="0">
                <a:latin typeface="Calibri" pitchFamily="34" charset="0"/>
                <a:cs typeface="Calibri" pitchFamily="34" charset="0"/>
              </a:rPr>
              <a:t>- Task 11 - </a:t>
            </a:r>
            <a:r>
              <a:rPr lang="en-US" sz="1580" dirty="0">
                <a:latin typeface="Calibri" pitchFamily="34" charset="0"/>
                <a:cs typeface="Calibri" pitchFamily="34" charset="0"/>
              </a:rPr>
              <a:t>Show evidence of startup feature setup within the spreadsheet system </a:t>
            </a:r>
          </a:p>
          <a:p>
            <a:pPr marL="0" lvl="1" indent="0">
              <a:buNone/>
            </a:pPr>
            <a:r>
              <a:rPr lang="en-US" sz="1580" b="1" dirty="0">
                <a:latin typeface="Calibri" pitchFamily="34" charset="0"/>
                <a:cs typeface="Calibri" pitchFamily="34" charset="0"/>
              </a:rPr>
              <a:t>P6.2 - Task 12 - </a:t>
            </a:r>
            <a:r>
              <a:rPr lang="en-US" sz="1580" dirty="0">
                <a:latin typeface="Calibri" pitchFamily="34" charset="0"/>
                <a:cs typeface="Calibri" pitchFamily="34" charset="0"/>
              </a:rPr>
              <a:t>Show evidence of two more automated features for your spreadsheet that can be controlled from opening or from a macro button.</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LO3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6894973"/>
              </p:ext>
            </p:extLst>
          </p:nvPr>
        </p:nvGraphicFramePr>
        <p:xfrm>
          <a:off x="179512" y="845016"/>
          <a:ext cx="8784976" cy="5515975"/>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040" u="none" strike="noStrike" kern="1200" baseline="0" dirty="0" smtClean="0">
                          <a:latin typeface="Calibri" pitchFamily="34" charset="0"/>
                          <a:cs typeface="Calibri" pitchFamily="34" charset="0"/>
                        </a:rPr>
                        <a:t>Learning Outcome (LO) </a:t>
                      </a:r>
                    </a:p>
                    <a:p>
                      <a:r>
                        <a:rPr kumimoji="0" lang="en-GB" sz="1040" u="none" strike="noStrike" kern="1200" baseline="0" dirty="0" smtClean="0">
                          <a:latin typeface="Calibri" pitchFamily="34" charset="0"/>
                          <a:cs typeface="Calibri" pitchFamily="34" charset="0"/>
                        </a:rPr>
                        <a:t>The learner will:</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040" u="none" strike="noStrike" kern="1200" baseline="0" dirty="0" smtClean="0">
                          <a:latin typeface="Calibri" pitchFamily="34" charset="0"/>
                          <a:cs typeface="Calibri" pitchFamily="34" charset="0"/>
                        </a:rPr>
                        <a:t>Pass </a:t>
                      </a:r>
                    </a:p>
                    <a:p>
                      <a:r>
                        <a:rPr kumimoji="0" lang="en-GB" sz="1040" u="none" strike="noStrike" kern="1200" baseline="0" dirty="0" smtClean="0">
                          <a:latin typeface="Calibri" pitchFamily="34" charset="0"/>
                          <a:cs typeface="Calibri" pitchFamily="34" charset="0"/>
                        </a:rPr>
                        <a:t>The assessment criteria are the pass requirements for this unit. </a:t>
                      </a:r>
                    </a:p>
                    <a:p>
                      <a:r>
                        <a:rPr kumimoji="0" lang="en-GB" sz="1040" u="none" strike="noStrike" kern="1200" baseline="0" dirty="0" smtClean="0">
                          <a:latin typeface="Calibri" pitchFamily="34" charset="0"/>
                          <a:cs typeface="Calibri" pitchFamily="34" charset="0"/>
                        </a:rPr>
                        <a:t>The learner can: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040" u="none" strike="noStrike" kern="1200" baseline="0" dirty="0" smtClean="0">
                          <a:latin typeface="Calibri" pitchFamily="34" charset="0"/>
                          <a:cs typeface="Calibri" pitchFamily="34" charset="0"/>
                        </a:rPr>
                        <a:t>Merit </a:t>
                      </a:r>
                    </a:p>
                    <a:p>
                      <a:r>
                        <a:rPr kumimoji="0" lang="en-GB" sz="104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040" u="none" strike="noStrike" kern="1200" baseline="0" dirty="0" smtClean="0">
                          <a:latin typeface="Calibri" pitchFamily="34" charset="0"/>
                          <a:cs typeface="Calibri" pitchFamily="34" charset="0"/>
                        </a:rPr>
                        <a:t>Distinction </a:t>
                      </a:r>
                    </a:p>
                    <a:p>
                      <a:r>
                        <a:rPr kumimoji="0" lang="en-GB" sz="104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r>
              <a:tr h="730615">
                <a:tc>
                  <a:txBody>
                    <a:bodyPr/>
                    <a:lstStyle/>
                    <a:p>
                      <a:r>
                        <a:rPr lang="en-GB" sz="1040" dirty="0" smtClean="0">
                          <a:latin typeface="Calibri" pitchFamily="34" charset="0"/>
                          <a:cs typeface="Calibri" pitchFamily="34" charset="0"/>
                        </a:rPr>
                        <a:t>1</a:t>
                      </a:r>
                      <a:endParaRPr lang="en-GB" sz="1040"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Understand how Spreadsheets can be used to solve complex problems </a:t>
                      </a:r>
                    </a:p>
                  </a:txBody>
                  <a:tcPr/>
                </a:tc>
                <a:tc>
                  <a:txBody>
                    <a:bodyPr/>
                    <a:lstStyle/>
                    <a:p>
                      <a:r>
                        <a:rPr lang="en-GB" sz="1040" dirty="0" smtClean="0">
                          <a:latin typeface="Calibri" pitchFamily="34" charset="0"/>
                          <a:cs typeface="Calibri" pitchFamily="34" charset="0"/>
                        </a:rPr>
                        <a:t>P1</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Explain how Spreadsheets can be used to solve complex problems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3">
                <a:tc rowSpan="3">
                  <a:txBody>
                    <a:bodyPr/>
                    <a:lstStyle/>
                    <a:p>
                      <a:r>
                        <a:rPr lang="en-GB" sz="1040" dirty="0" smtClean="0">
                          <a:latin typeface="Calibri" pitchFamily="34" charset="0"/>
                          <a:cs typeface="Calibri" pitchFamily="34" charset="0"/>
                        </a:rPr>
                        <a:t>2</a:t>
                      </a:r>
                      <a:endParaRPr lang="en-GB" sz="1040" dirty="0">
                        <a:latin typeface="Calibri" pitchFamily="34" charset="0"/>
                        <a:cs typeface="Calibri" pitchFamily="34" charset="0"/>
                      </a:endParaRPr>
                    </a:p>
                  </a:txBody>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develop complex spreadsheet models </a:t>
                      </a:r>
                    </a:p>
                  </a:txBody>
                  <a:tcPr/>
                </a:tc>
                <a:tc>
                  <a:txBody>
                    <a:bodyPr/>
                    <a:lstStyle/>
                    <a:p>
                      <a:r>
                        <a:rPr lang="en-GB" sz="1040" dirty="0" smtClean="0">
                          <a:latin typeface="Calibri" pitchFamily="34" charset="0"/>
                          <a:cs typeface="Calibri" pitchFamily="34" charset="0"/>
                        </a:rPr>
                        <a:t>P2</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Develop a complex spreadsheet model to meet particular needs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M1 - Use formatting to enhance the complex spreadsheet model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2">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P3</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formulae, features and functions to process information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M2 use advanced formulaic functions to process information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3">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P4</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appropriate tools to present data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324036">
                <a:tc rowSpan="2">
                  <a:txBody>
                    <a:bodyPr/>
                    <a:lstStyle/>
                    <a:p>
                      <a:r>
                        <a:rPr lang="en-GB" sz="1040" dirty="0" smtClean="0">
                          <a:latin typeface="Calibri" pitchFamily="34" charset="0"/>
                          <a:cs typeface="Calibri" pitchFamily="34" charset="0"/>
                        </a:rPr>
                        <a:t>3</a:t>
                      </a:r>
                      <a:endParaRPr lang="en-GB" sz="1040" dirty="0">
                        <a:latin typeface="Calibri" pitchFamily="34" charset="0"/>
                        <a:cs typeface="Calibri" pitchFamily="34" charset="0"/>
                      </a:endParaRPr>
                    </a:p>
                  </a:txBody>
                  <a:tcPr>
                    <a:solidFill>
                      <a:srgbClr val="FFC000"/>
                    </a:solidFill>
                  </a:tcPr>
                </a:tc>
                <a:tc rowSpan="2">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automate and customise spreadsheet models </a:t>
                      </a:r>
                    </a:p>
                  </a:txBody>
                  <a:tcPr>
                    <a:solidFill>
                      <a:srgbClr val="FFC000"/>
                    </a:solidFill>
                  </a:tcPr>
                </a:tc>
                <a:tc>
                  <a:txBody>
                    <a:bodyPr/>
                    <a:lstStyle/>
                    <a:p>
                      <a:r>
                        <a:rPr lang="en-GB" sz="1040" dirty="0" smtClean="0">
                          <a:latin typeface="Calibri" pitchFamily="34" charset="0"/>
                          <a:cs typeface="Calibri" pitchFamily="34" charset="0"/>
                        </a:rPr>
                        <a:t>P5</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Customise the spreadsheet model to meet a given requirement </a:t>
                      </a: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M3 - Use summarising tools to provide results for a given requirement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324036">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P6</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automated features in the spreadsheet model to meet a given requirement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216024">
                <a:tc rowSpan="3">
                  <a:txBody>
                    <a:bodyPr/>
                    <a:lstStyle/>
                    <a:p>
                      <a:r>
                        <a:rPr lang="en-GB" sz="1040" dirty="0" smtClean="0">
                          <a:latin typeface="Calibri" pitchFamily="34" charset="0"/>
                          <a:cs typeface="Calibri" pitchFamily="34" charset="0"/>
                        </a:rPr>
                        <a:t>4</a:t>
                      </a:r>
                      <a:endParaRPr lang="en-GB" sz="1040" dirty="0">
                        <a:latin typeface="Calibri" pitchFamily="34" charset="0"/>
                        <a:cs typeface="Calibri" pitchFamily="34" charset="0"/>
                      </a:endParaRPr>
                    </a:p>
                  </a:txBody>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test and document spreadsheet models </a:t>
                      </a:r>
                    </a:p>
                  </a:txBody>
                  <a:tcPr/>
                </a:tc>
                <a:tc>
                  <a:txBody>
                    <a:bodyPr/>
                    <a:lstStyle/>
                    <a:p>
                      <a:r>
                        <a:rPr lang="en-GB" sz="1040" dirty="0" smtClean="0">
                          <a:latin typeface="Calibri" pitchFamily="34" charset="0"/>
                          <a:cs typeface="Calibri" pitchFamily="34" charset="0"/>
                        </a:rPr>
                        <a:t>P7</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Test a spreadsheet model to ensure that it is fit for purpose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M4 - Improve spreadsheet model as a result of testing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D1 - Evaluate the spreadsheet model suggesting improvements </a:t>
                      </a:r>
                    </a:p>
                  </a:txBody>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P8</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Export the contents of the spreadsheet model to an alternative format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P9</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Produce user documentation for a spreadsheet model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D2 - Summarise how the spreadsheet model can resolve the complex problem </a:t>
                      </a: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09728" indent="0">
              <a:buNone/>
            </a:pPr>
            <a:r>
              <a:rPr lang="en-GB" sz="1850" b="1" dirty="0" smtClean="0">
                <a:latin typeface="Calibri" pitchFamily="34" charset="0"/>
                <a:cs typeface="Calibri" pitchFamily="34" charset="0"/>
              </a:rPr>
              <a:t>Assessment Criteria P5</a:t>
            </a:r>
            <a:endParaRPr lang="en-GB" sz="1850" dirty="0" smtClean="0">
              <a:latin typeface="Calibri" pitchFamily="34" charset="0"/>
              <a:cs typeface="Calibri" pitchFamily="34" charset="0"/>
            </a:endParaRPr>
          </a:p>
          <a:p>
            <a:pPr marL="255588" indent="-255588"/>
            <a:r>
              <a:rPr lang="en-GB" sz="1850" dirty="0" smtClean="0">
                <a:latin typeface="Calibri" pitchFamily="34" charset="0"/>
                <a:cs typeface="Calibri" pitchFamily="34" charset="0"/>
              </a:rPr>
              <a:t>The </a:t>
            </a:r>
            <a:r>
              <a:rPr lang="en-GB" sz="1850" dirty="0">
                <a:latin typeface="Calibri" pitchFamily="34" charset="0"/>
                <a:cs typeface="Calibri" pitchFamily="34" charset="0"/>
              </a:rPr>
              <a:t>learner is required to demonstrate that they have customised their spreadsheet to meet the specified user requirements provided. This evidence could be in the form of a report or presentation supported by screen prints and annotations to explain how they have made the customisations and why. Learners are required to make two customisations from the customisation list in the unit content. </a:t>
            </a:r>
            <a:endParaRPr lang="en-GB" sz="1850" dirty="0" smtClean="0">
              <a:latin typeface="Calibri" pitchFamily="34" charset="0"/>
              <a:cs typeface="Calibri" pitchFamily="34" charset="0"/>
            </a:endParaRPr>
          </a:p>
          <a:p>
            <a:pPr marL="109728" indent="0">
              <a:buNone/>
            </a:pPr>
            <a:r>
              <a:rPr lang="en-GB" sz="1850" b="1" dirty="0" smtClean="0">
                <a:latin typeface="Calibri" pitchFamily="34" charset="0"/>
                <a:cs typeface="Calibri" pitchFamily="34" charset="0"/>
              </a:rPr>
              <a:t>Assessment </a:t>
            </a:r>
            <a:r>
              <a:rPr lang="en-GB" sz="1850" b="1" dirty="0">
                <a:latin typeface="Calibri" pitchFamily="34" charset="0"/>
                <a:cs typeface="Calibri" pitchFamily="34" charset="0"/>
              </a:rPr>
              <a:t>Criteria </a:t>
            </a:r>
            <a:r>
              <a:rPr lang="en-GB" sz="1850" b="1" dirty="0" smtClean="0">
                <a:latin typeface="Calibri" pitchFamily="34" charset="0"/>
                <a:cs typeface="Calibri" pitchFamily="34" charset="0"/>
              </a:rPr>
              <a:t>M3</a:t>
            </a:r>
            <a:endParaRPr lang="en-GB" sz="1850" dirty="0">
              <a:latin typeface="Calibri" pitchFamily="34" charset="0"/>
              <a:cs typeface="Calibri" pitchFamily="34" charset="0"/>
            </a:endParaRPr>
          </a:p>
          <a:p>
            <a:pPr marL="255588" indent="-255588"/>
            <a:r>
              <a:rPr lang="en-GB" sz="1850" dirty="0" smtClean="0">
                <a:latin typeface="Calibri" pitchFamily="34" charset="0"/>
                <a:cs typeface="Calibri" pitchFamily="34" charset="0"/>
              </a:rPr>
              <a:t>The </a:t>
            </a:r>
            <a:r>
              <a:rPr lang="en-GB" sz="1850" dirty="0">
                <a:latin typeface="Calibri" pitchFamily="34" charset="0"/>
                <a:cs typeface="Calibri" pitchFamily="34" charset="0"/>
              </a:rPr>
              <a:t>learner will need to use a range of sorting and summarising tools in order to provide results for a given requirement. This evidence could be in the form of a report or presentation supported by screen prints and annotations to explain what sorting and summarising tools they have used and how they provide the results required. </a:t>
            </a:r>
            <a:r>
              <a:rPr lang="en-GB" sz="1850" dirty="0" smtClean="0">
                <a:latin typeface="Calibri" pitchFamily="34" charset="0"/>
                <a:cs typeface="Calibri" pitchFamily="34" charset="0"/>
              </a:rPr>
              <a:t> </a:t>
            </a:r>
          </a:p>
          <a:p>
            <a:pPr marL="109728" indent="0">
              <a:buNone/>
            </a:pPr>
            <a:r>
              <a:rPr lang="en-GB" sz="1850" b="1" dirty="0">
                <a:latin typeface="Calibri" pitchFamily="34" charset="0"/>
                <a:cs typeface="Calibri" pitchFamily="34" charset="0"/>
              </a:rPr>
              <a:t>Assessment Criteria </a:t>
            </a:r>
            <a:r>
              <a:rPr lang="en-GB" sz="1850" b="1" dirty="0" smtClean="0">
                <a:latin typeface="Calibri" pitchFamily="34" charset="0"/>
                <a:cs typeface="Calibri" pitchFamily="34" charset="0"/>
              </a:rPr>
              <a:t>P4</a:t>
            </a:r>
            <a:endParaRPr lang="en-GB" sz="1850" dirty="0">
              <a:latin typeface="Calibri" pitchFamily="34" charset="0"/>
              <a:cs typeface="Calibri" pitchFamily="34" charset="0"/>
            </a:endParaRPr>
          </a:p>
          <a:p>
            <a:pPr marL="255588" indent="-255588"/>
            <a:r>
              <a:rPr lang="en-GB" sz="1850" dirty="0" smtClean="0">
                <a:latin typeface="Calibri" pitchFamily="34" charset="0"/>
                <a:cs typeface="Calibri" pitchFamily="34" charset="0"/>
              </a:rPr>
              <a:t>The </a:t>
            </a:r>
            <a:r>
              <a:rPr lang="en-GB" sz="1850" dirty="0">
                <a:latin typeface="Calibri" pitchFamily="34" charset="0"/>
                <a:cs typeface="Calibri" pitchFamily="34" charset="0"/>
              </a:rPr>
              <a:t>learner is required to demonstrate that they have added automated features to their spreadsheet model. The learner must use at least two different methods to automate their spreadsheet. One could take the form of the macro code. If a macro is created then it should be clearly labelled to say what the macro is for. The use of screen captures and before and after screen shots may also be useful to evidence automation.</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LO3 - Assessment Criteria P5, M3 and P6</a:t>
            </a:r>
            <a:endParaRPr lang="en-GB" sz="3200" dirty="0"/>
          </a:p>
        </p:txBody>
      </p:sp>
    </p:spTree>
    <p:extLst>
      <p:ext uri="{BB962C8B-B14F-4D97-AF65-F5344CB8AC3E}">
        <p14:creationId xmlns:p14="http://schemas.microsoft.com/office/powerpoint/2010/main" val="220229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69875" indent="-255588"/>
            <a:r>
              <a:rPr lang="en-GB" sz="1750" dirty="0" smtClean="0">
                <a:latin typeface="Calibri" pitchFamily="34" charset="0"/>
                <a:cs typeface="Calibri" pitchFamily="34" charset="0"/>
              </a:rPr>
              <a:t>Learners </a:t>
            </a:r>
            <a:r>
              <a:rPr lang="en-GB" sz="1750" dirty="0">
                <a:latin typeface="Calibri" pitchFamily="34" charset="0"/>
                <a:cs typeface="Calibri" pitchFamily="34" charset="0"/>
              </a:rPr>
              <a:t>should then spend time working with data lists to identify how the data can be manipulated to suit a client requirements. They should be introduced to the range of sort options, then filtering to present data to match specific criteria. A number of exercises can be carried out on the same data range to test the criteria and options entered by learners. Learners can then use the data lists to further extend the analysis and should be taught all aspects of pivot tables from the use, options available and purpose to include the creation and customisation of graphs and charts again reinforcing their earlier learning</a:t>
            </a:r>
            <a:r>
              <a:rPr lang="en-GB" sz="1750" dirty="0" smtClean="0">
                <a:latin typeface="Calibri" pitchFamily="34" charset="0"/>
                <a:cs typeface="Calibri" pitchFamily="34" charset="0"/>
              </a:rPr>
              <a:t>.</a:t>
            </a:r>
          </a:p>
          <a:p>
            <a:pPr marL="269875" indent="-255588"/>
            <a:r>
              <a:rPr lang="en-GB" sz="1750" dirty="0" smtClean="0">
                <a:latin typeface="Calibri" pitchFamily="34" charset="0"/>
                <a:cs typeface="Calibri" pitchFamily="34" charset="0"/>
              </a:rPr>
              <a:t>Learners </a:t>
            </a:r>
            <a:r>
              <a:rPr lang="en-GB" sz="1750" dirty="0">
                <a:latin typeface="Calibri" pitchFamily="34" charset="0"/>
                <a:cs typeface="Calibri" pitchFamily="34" charset="0"/>
              </a:rPr>
              <a:t>should then discuss how all the functionality they have learned and practiced can be simplified for users by customisation. They should be taught a range of customisation activities such as how to customise toolbars and menus, how to hide rows and columns, set print areas, create error messages and shortcuts. Further discussion against scenarios will assist them in identifying which customisation options could be used for different purposes. </a:t>
            </a:r>
          </a:p>
          <a:p>
            <a:pPr marL="269875" indent="-255588"/>
            <a:r>
              <a:rPr lang="en-GB" sz="1750" dirty="0">
                <a:latin typeface="Calibri" pitchFamily="34" charset="0"/>
                <a:cs typeface="Calibri" pitchFamily="34" charset="0"/>
              </a:rPr>
              <a:t>Learners should then be taught how to automate their spreadsheets. Demonstrations on how to create macros and how to view and edit the code in Visual Basic as well as how to use the control toolbox should be given. Learners could then practice these skills using one of their previously created spreadsheets for a number of identified purposes. Group discussions would complete their learning and enable them to objectively review problems and to identify solutions and models with customisation and automation that could be created. This should be discussed by the wider group and then implemented across a number of scenarios. </a:t>
            </a:r>
          </a:p>
        </p:txBody>
      </p:sp>
      <p:sp>
        <p:nvSpPr>
          <p:cNvPr id="3" name="Title 2"/>
          <p:cNvSpPr>
            <a:spLocks noGrp="1"/>
          </p:cNvSpPr>
          <p:nvPr>
            <p:ph type="title"/>
          </p:nvPr>
        </p:nvSpPr>
        <p:spPr>
          <a:xfrm>
            <a:off x="230832" y="116632"/>
            <a:ext cx="8733656" cy="504056"/>
          </a:xfrm>
        </p:spPr>
        <p:txBody>
          <a:bodyPr>
            <a:noAutofit/>
          </a:bodyPr>
          <a:lstStyle/>
          <a:p>
            <a:r>
              <a:rPr lang="en-GB" sz="2200" dirty="0" smtClean="0"/>
              <a:t>LO3 </a:t>
            </a:r>
            <a:r>
              <a:rPr lang="en-GB" sz="2200" dirty="0"/>
              <a:t>- </a:t>
            </a:r>
            <a:r>
              <a:rPr lang="en-GB" sz="2200" dirty="0" smtClean="0"/>
              <a:t>Be </a:t>
            </a:r>
            <a:r>
              <a:rPr lang="en-GB" sz="2200" dirty="0"/>
              <a:t>able to automate and customise spreadsheet models </a:t>
            </a:r>
          </a:p>
        </p:txBody>
      </p:sp>
    </p:spTree>
    <p:extLst>
      <p:ext uri="{BB962C8B-B14F-4D97-AF65-F5344CB8AC3E}">
        <p14:creationId xmlns:p14="http://schemas.microsoft.com/office/powerpoint/2010/main" val="301070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69875"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be taught the purpose of spreadsheet information that is stored in different formats for different uses. Learners could be shown a set of examples of spreadsheets saved in different file formats and as a group they could be encouraged to identify what they could be used for and why the correct format has been selected. Learners should be shown how to save a spreadsheet and export data in the different file formats for the identified purposes. </a:t>
            </a:r>
          </a:p>
          <a:p>
            <a:pPr marL="269875" indent="-255588"/>
            <a:r>
              <a:rPr lang="en-GB" sz="2000" dirty="0">
                <a:latin typeface="Calibri" pitchFamily="34" charset="0"/>
                <a:cs typeface="Calibri" pitchFamily="34" charset="0"/>
              </a:rPr>
              <a:t>Learners should be encouraged to discuss the information that a user may want to find within a spreadsheet support document. Learners could look at some user manuals in order to see how processes are explained and should discuss whether they think they are easy to follow, understand and identify any areas that are unclear. Learners should then be encouraged to identify the information that would go in a user guide based on the scope of the spreadsheet model they have created, the user level and need. They should as small or large groups evaluate existing spreadsheet models to identify improvements and additions and appreciate how adjustments/improvements made would also need to be added/updated within documentation to support a user/ developer.</a:t>
            </a:r>
          </a:p>
        </p:txBody>
      </p:sp>
      <p:sp>
        <p:nvSpPr>
          <p:cNvPr id="3" name="Title 2"/>
          <p:cNvSpPr>
            <a:spLocks noGrp="1"/>
          </p:cNvSpPr>
          <p:nvPr>
            <p:ph type="title"/>
          </p:nvPr>
        </p:nvSpPr>
        <p:spPr>
          <a:xfrm>
            <a:off x="230832" y="116632"/>
            <a:ext cx="8733656" cy="504056"/>
          </a:xfrm>
        </p:spPr>
        <p:txBody>
          <a:bodyPr>
            <a:noAutofit/>
          </a:bodyPr>
          <a:lstStyle/>
          <a:p>
            <a:r>
              <a:rPr lang="en-GB" sz="2400" dirty="0" smtClean="0"/>
              <a:t>LO4 </a:t>
            </a:r>
            <a:r>
              <a:rPr lang="en-GB" sz="2400" dirty="0"/>
              <a:t>- </a:t>
            </a:r>
            <a:r>
              <a:rPr lang="en-GB" sz="2400" dirty="0" smtClean="0"/>
              <a:t>Be </a:t>
            </a:r>
            <a:r>
              <a:rPr lang="en-GB" sz="2400" dirty="0"/>
              <a:t>able to test and document spreadsheet models </a:t>
            </a:r>
          </a:p>
        </p:txBody>
      </p:sp>
    </p:spTree>
    <p:extLst>
      <p:ext uri="{BB962C8B-B14F-4D97-AF65-F5344CB8AC3E}">
        <p14:creationId xmlns:p14="http://schemas.microsoft.com/office/powerpoint/2010/main" val="31094151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6931792" cy="5664646"/>
          </a:xfrm>
        </p:spPr>
        <p:txBody>
          <a:bodyPr>
            <a:normAutofit/>
          </a:bodyPr>
          <a:lstStyle/>
          <a:p>
            <a:pPr marL="273050" indent="-273050"/>
            <a:r>
              <a:rPr lang="en-GB" sz="1800" dirty="0" smtClean="0">
                <a:latin typeface="Calibri" pitchFamily="34" charset="0"/>
                <a:cs typeface="Calibri" pitchFamily="34" charset="0"/>
              </a:rPr>
              <a:t>In the previous LO you added macros to navigate  between the sheets using macros. For this task you will need to evidence the macro code and the button and explain what it does and why it helps. To do this, click on View, Macros and View macros, click on the macro and select Edit.</a:t>
            </a:r>
          </a:p>
          <a:p>
            <a:pPr marL="0" indent="0">
              <a:buNone/>
            </a:pPr>
            <a:r>
              <a:rPr lang="en-GB" sz="1800" b="1" dirty="0" smtClean="0">
                <a:latin typeface="Calibri" pitchFamily="34" charset="0"/>
                <a:cs typeface="Calibri" pitchFamily="34" charset="0"/>
              </a:rPr>
              <a:t>P5.1 - Task 01 </a:t>
            </a:r>
            <a:r>
              <a:rPr lang="en-GB" sz="1800" dirty="0" smtClean="0">
                <a:latin typeface="Calibri" pitchFamily="34" charset="0"/>
                <a:cs typeface="Calibri" pitchFamily="34" charset="0"/>
              </a:rPr>
              <a:t>- Explain the navigation system you have implemented within the spreadsheet to navigate between each sheet.</a:t>
            </a:r>
          </a:p>
          <a:p>
            <a:pPr marL="273050" indent="-273050"/>
            <a:r>
              <a:rPr lang="en-GB" sz="1800" dirty="0" smtClean="0">
                <a:latin typeface="Calibri" pitchFamily="34" charset="0"/>
                <a:cs typeface="Calibri" pitchFamily="34" charset="0"/>
              </a:rPr>
              <a:t>Next you will need to customise the quick access toolbar so that there are at least 3 shortcuts to different tasks on the spreadsheet. You will need to add icons, and could include Sorting, Filtering, printing, Refreshing etc. as long as you can justify them.</a:t>
            </a:r>
          </a:p>
          <a:p>
            <a:pPr marL="0" indent="0">
              <a:buNone/>
            </a:pPr>
            <a:r>
              <a:rPr lang="en-GB" sz="1800" b="1" dirty="0" smtClean="0">
                <a:latin typeface="Calibri" pitchFamily="34" charset="0"/>
                <a:cs typeface="Calibri" pitchFamily="34" charset="0"/>
              </a:rPr>
              <a:t>P5.1 - Task 02 </a:t>
            </a:r>
            <a:r>
              <a:rPr lang="en-GB" sz="1800" dirty="0" smtClean="0">
                <a:latin typeface="Calibri" pitchFamily="34" charset="0"/>
                <a:cs typeface="Calibri" pitchFamily="34" charset="0"/>
              </a:rPr>
              <a:t>- Customise and justify the shortcuts on the toolbar</a:t>
            </a:r>
          </a:p>
          <a:p>
            <a:pPr marL="273050" indent="-273050"/>
            <a:r>
              <a:rPr lang="en-GB" sz="1800" dirty="0" smtClean="0">
                <a:latin typeface="Calibri" pitchFamily="34" charset="0"/>
                <a:cs typeface="Calibri" pitchFamily="34" charset="0"/>
              </a:rPr>
              <a:t>Next you need to minimise the toolbar in Excel to stop staff from clicking on things they do not need to or changing the formatting of the spreadsheet as it is shared by others. To do this right click on the Menu ribbon and select minimise ribbon.</a:t>
            </a:r>
            <a:endParaRPr lang="en-GB" sz="1800" dirty="0">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P5.1 - Task 03 </a:t>
            </a:r>
            <a:r>
              <a:rPr lang="en-GB" sz="1800" dirty="0" smtClean="0">
                <a:latin typeface="Calibri" pitchFamily="34" charset="0"/>
                <a:cs typeface="Calibri" pitchFamily="34" charset="0"/>
              </a:rPr>
              <a:t>- Evidence how you have minimised the toolbar</a:t>
            </a:r>
          </a:p>
          <a:p>
            <a:pPr marL="273050" indent="-273050"/>
            <a:r>
              <a:rPr lang="en-GB" sz="1800" dirty="0">
                <a:latin typeface="Calibri" pitchFamily="34" charset="0"/>
                <a:cs typeface="Calibri" pitchFamily="34" charset="0"/>
              </a:rPr>
              <a:t>Annotate how you have customised the toolbar</a:t>
            </a:r>
          </a:p>
          <a:p>
            <a:pPr marL="273050" indent="-273050"/>
            <a:r>
              <a:rPr lang="en-GB" sz="1800" dirty="0">
                <a:latin typeface="Calibri" pitchFamily="34" charset="0"/>
                <a:cs typeface="Calibri" pitchFamily="34" charset="0"/>
              </a:rPr>
              <a:t>Justify why you have performed this action</a:t>
            </a:r>
          </a:p>
        </p:txBody>
      </p:sp>
      <p:sp>
        <p:nvSpPr>
          <p:cNvPr id="20" name="Title 2"/>
          <p:cNvSpPr>
            <a:spLocks noGrp="1"/>
          </p:cNvSpPr>
          <p:nvPr>
            <p:ph type="title"/>
          </p:nvPr>
        </p:nvSpPr>
        <p:spPr>
          <a:xfrm>
            <a:off x="230832" y="116632"/>
            <a:ext cx="8733656" cy="432048"/>
          </a:xfrm>
        </p:spPr>
        <p:txBody>
          <a:bodyPr>
            <a:noAutofit/>
          </a:bodyPr>
          <a:lstStyle/>
          <a:p>
            <a:r>
              <a:rPr lang="en-GB" sz="1750" dirty="0" smtClean="0"/>
              <a:t>P5.1 – Customising the spreadsheet models – Toolbars, Menus and Shortcuts</a:t>
            </a:r>
            <a:endParaRPr lang="en-GB" sz="175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3313" y="692696"/>
            <a:ext cx="1781175" cy="17097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8448" b="81250"/>
          <a:stretch/>
        </p:blipFill>
        <p:spPr bwMode="auto">
          <a:xfrm>
            <a:off x="7183312" y="2636912"/>
            <a:ext cx="1755701" cy="5865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83313" y="3429001"/>
            <a:ext cx="1742702" cy="14211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r="72987" b="67188"/>
          <a:stretch/>
        </p:blipFill>
        <p:spPr bwMode="auto">
          <a:xfrm>
            <a:off x="7144839" y="5085184"/>
            <a:ext cx="1757363" cy="12001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236079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7200800" cy="5904656"/>
          </a:xfrm>
        </p:spPr>
        <p:txBody>
          <a:bodyPr>
            <a:noAutofit/>
          </a:bodyPr>
          <a:lstStyle/>
          <a:p>
            <a:pPr marL="273050" indent="-273050"/>
            <a:r>
              <a:rPr lang="en-GB" sz="1620" dirty="0" smtClean="0">
                <a:latin typeface="Calibri" pitchFamily="34" charset="0"/>
                <a:cs typeface="Calibri" pitchFamily="34" charset="0"/>
              </a:rPr>
              <a:t>There are certain sections of information that should not be seen by the standard user of the spreadsheet. For instance, you should have created a sheet for the drop down menus with the information on each menu in there, it is not necessary for the common user to know this. Similarly if you have a row or a column for your calculations or so the formulas can pick up this information to complete a formula, e.g. Discount Values, then these should be hidden, specifically on the invoice. For this task you will need to evidence hiding these and justifying why you would do so.</a:t>
            </a:r>
          </a:p>
          <a:p>
            <a:pPr marL="0" indent="0">
              <a:buNone/>
            </a:pPr>
            <a:r>
              <a:rPr lang="en-GB" sz="1620" b="1" dirty="0" smtClean="0">
                <a:latin typeface="Calibri" pitchFamily="34" charset="0"/>
                <a:cs typeface="Calibri" pitchFamily="34" charset="0"/>
              </a:rPr>
              <a:t>P5.2 - Task 04 </a:t>
            </a:r>
            <a:r>
              <a:rPr lang="en-GB" sz="1620" dirty="0" smtClean="0">
                <a:latin typeface="Calibri" pitchFamily="34" charset="0"/>
                <a:cs typeface="Calibri" pitchFamily="34" charset="0"/>
              </a:rPr>
              <a:t>- Evidence how you have hidden data within the spreadsheet system</a:t>
            </a:r>
          </a:p>
          <a:p>
            <a:pPr marL="342900" indent="-342900"/>
            <a:r>
              <a:rPr lang="en-GB" sz="1620" dirty="0">
                <a:latin typeface="Calibri" pitchFamily="34" charset="0"/>
                <a:cs typeface="Calibri" pitchFamily="34" charset="0"/>
              </a:rPr>
              <a:t>Annotate and Justify why you have performed this within the </a:t>
            </a:r>
            <a:r>
              <a:rPr lang="en-GB" sz="1620" dirty="0" smtClean="0">
                <a:latin typeface="Calibri" pitchFamily="34" charset="0"/>
                <a:cs typeface="Calibri" pitchFamily="34" charset="0"/>
              </a:rPr>
              <a:t>spreadsheet.</a:t>
            </a:r>
          </a:p>
          <a:p>
            <a:pPr marL="342900" indent="-342900"/>
            <a:endParaRPr lang="en-GB" sz="1620" dirty="0">
              <a:latin typeface="Calibri" pitchFamily="34" charset="0"/>
              <a:cs typeface="Calibri" pitchFamily="34" charset="0"/>
            </a:endParaRPr>
          </a:p>
          <a:p>
            <a:pPr marL="342900" indent="-342900"/>
            <a:endParaRPr lang="en-GB" sz="1620" dirty="0" smtClean="0">
              <a:latin typeface="Calibri" pitchFamily="34" charset="0"/>
              <a:cs typeface="Calibri" pitchFamily="34" charset="0"/>
            </a:endParaRPr>
          </a:p>
          <a:p>
            <a:pPr marL="342900" indent="-342900"/>
            <a:r>
              <a:rPr lang="en-GB" sz="1620" dirty="0" smtClean="0">
                <a:latin typeface="Calibri" pitchFamily="34" charset="0"/>
                <a:cs typeface="Calibri" pitchFamily="34" charset="0"/>
              </a:rPr>
              <a:t>It is also necessary to print out each sheet every now and again so it is necessary to make them fit one per page rather than multiple pages. It is also necessary to print just the things you want to print and not irrelevant information, this is called setting the Print Area</a:t>
            </a:r>
          </a:p>
          <a:p>
            <a:pPr marL="0" indent="0">
              <a:buNone/>
            </a:pPr>
            <a:r>
              <a:rPr lang="en-GB" sz="1620" b="1" dirty="0" smtClean="0">
                <a:latin typeface="Calibri" pitchFamily="34" charset="0"/>
                <a:cs typeface="Calibri" pitchFamily="34" charset="0"/>
              </a:rPr>
              <a:t>P5.2 - Task 05 </a:t>
            </a:r>
            <a:r>
              <a:rPr lang="en-GB" sz="1620" dirty="0" smtClean="0">
                <a:latin typeface="Calibri" pitchFamily="34" charset="0"/>
                <a:cs typeface="Calibri" pitchFamily="34" charset="0"/>
              </a:rPr>
              <a:t>- Set the print area for the invoice and Page sizes for your Sheets.</a:t>
            </a:r>
          </a:p>
          <a:p>
            <a:pPr marL="342900" indent="-342900"/>
            <a:r>
              <a:rPr lang="en-GB" sz="1620" dirty="0">
                <a:latin typeface="Calibri" pitchFamily="34" charset="0"/>
                <a:cs typeface="Calibri" pitchFamily="34" charset="0"/>
              </a:rPr>
              <a:t>Ensure the printout will be limited to ONE page</a:t>
            </a:r>
          </a:p>
          <a:p>
            <a:pPr marL="342900" indent="-342900"/>
            <a:r>
              <a:rPr lang="en-GB" sz="1620" dirty="0">
                <a:latin typeface="Calibri" pitchFamily="34" charset="0"/>
                <a:cs typeface="Calibri" pitchFamily="34" charset="0"/>
              </a:rPr>
              <a:t>Annotate how you have customised the print page</a:t>
            </a:r>
          </a:p>
          <a:p>
            <a:pPr marL="342900" indent="-342900"/>
            <a:r>
              <a:rPr lang="en-GB" sz="1620" dirty="0">
                <a:latin typeface="Calibri" pitchFamily="34" charset="0"/>
                <a:cs typeface="Calibri" pitchFamily="34" charset="0"/>
              </a:rPr>
              <a:t>Justify the changes made</a:t>
            </a:r>
          </a:p>
        </p:txBody>
      </p:sp>
      <p:graphicFrame>
        <p:nvGraphicFramePr>
          <p:cNvPr id="4" name="Table 3"/>
          <p:cNvGraphicFramePr>
            <a:graphicFrameLocks noGrp="1"/>
          </p:cNvGraphicFramePr>
          <p:nvPr>
            <p:extLst>
              <p:ext uri="{D42A27DB-BD31-4B8C-83A1-F6EECF244321}">
                <p14:modId xmlns:p14="http://schemas.microsoft.com/office/powerpoint/2010/main" val="1560615048"/>
              </p:ext>
            </p:extLst>
          </p:nvPr>
        </p:nvGraphicFramePr>
        <p:xfrm>
          <a:off x="179513" y="3274184"/>
          <a:ext cx="7056783" cy="422346"/>
        </p:xfrm>
        <a:graphic>
          <a:graphicData uri="http://schemas.openxmlformats.org/drawingml/2006/table">
            <a:tbl>
              <a:tblPr firstRow="1" bandRow="1">
                <a:tableStyleId>{5C22544A-7EE6-4342-B048-85BDC9FD1C3A}</a:tableStyleId>
              </a:tblPr>
              <a:tblGrid>
                <a:gridCol w="2352261"/>
                <a:gridCol w="2352261"/>
                <a:gridCol w="2352261"/>
              </a:tblGrid>
              <a:tr h="422346">
                <a:tc>
                  <a:txBody>
                    <a:bodyPr/>
                    <a:lstStyle/>
                    <a:p>
                      <a:pPr algn="ctr"/>
                      <a:r>
                        <a:rPr lang="en-GB" sz="1600" dirty="0" smtClean="0"/>
                        <a:t>Row</a:t>
                      </a:r>
                      <a:endParaRPr lang="en-GB" sz="1600" dirty="0">
                        <a:solidFill>
                          <a:schemeClr val="tx1"/>
                        </a:solidFill>
                        <a:latin typeface="Calibri" pitchFamily="34" charset="0"/>
                      </a:endParaRPr>
                    </a:p>
                  </a:txBody>
                  <a:tcPr anchor="ctr"/>
                </a:tc>
                <a:tc>
                  <a:txBody>
                    <a:bodyPr/>
                    <a:lstStyle/>
                    <a:p>
                      <a:pPr algn="ctr"/>
                      <a:r>
                        <a:rPr lang="en-GB" sz="1600" dirty="0" smtClean="0"/>
                        <a:t>Column</a:t>
                      </a:r>
                      <a:endParaRPr lang="en-GB" sz="1600" dirty="0">
                        <a:solidFill>
                          <a:schemeClr val="tx1"/>
                        </a:solidFill>
                        <a:latin typeface="Calibri" pitchFamily="34" charset="0"/>
                      </a:endParaRPr>
                    </a:p>
                  </a:txBody>
                  <a:tcPr anchor="ctr"/>
                </a:tc>
                <a:tc>
                  <a:txBody>
                    <a:bodyPr/>
                    <a:lstStyle/>
                    <a:p>
                      <a:pPr algn="ctr"/>
                      <a:r>
                        <a:rPr lang="en-GB" sz="1600" dirty="0" smtClean="0"/>
                        <a:t>Sheet/tab</a:t>
                      </a:r>
                      <a:endParaRPr lang="en-GB" sz="1600" dirty="0">
                        <a:solidFill>
                          <a:schemeClr val="tx1"/>
                        </a:solidFill>
                        <a:latin typeface="Calibri" pitchFamily="34" charset="0"/>
                      </a:endParaRPr>
                    </a:p>
                  </a:txBody>
                  <a:tcPr anchor="ctr"/>
                </a:tc>
              </a:tr>
            </a:tbl>
          </a:graphicData>
        </a:graphic>
      </p:graphicFrame>
      <p:sp>
        <p:nvSpPr>
          <p:cNvPr id="23" name="Title 2"/>
          <p:cNvSpPr>
            <a:spLocks noGrp="1"/>
          </p:cNvSpPr>
          <p:nvPr>
            <p:ph type="title"/>
          </p:nvPr>
        </p:nvSpPr>
        <p:spPr>
          <a:xfrm>
            <a:off x="230832" y="116632"/>
            <a:ext cx="8733656" cy="432048"/>
          </a:xfrm>
        </p:spPr>
        <p:txBody>
          <a:bodyPr>
            <a:noAutofit/>
          </a:bodyPr>
          <a:lstStyle/>
          <a:p>
            <a:r>
              <a:rPr lang="en-GB" sz="2000" dirty="0" smtClean="0"/>
              <a:t>P5.2 – Customising the spreadsheet models – Hiding and Printing</a:t>
            </a:r>
            <a:endParaRPr lang="en-GB" sz="2000"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6883" r="83206" b="40422"/>
          <a:stretch/>
        </p:blipFill>
        <p:spPr bwMode="auto">
          <a:xfrm>
            <a:off x="7452320" y="598062"/>
            <a:ext cx="1440160" cy="20584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9567" t="76015" r="74917" b="6777"/>
          <a:stretch/>
        </p:blipFill>
        <p:spPr bwMode="auto">
          <a:xfrm>
            <a:off x="7452320" y="3005686"/>
            <a:ext cx="1440160" cy="8979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r="75921" b="67329"/>
          <a:stretch/>
        </p:blipFill>
        <p:spPr bwMode="auto">
          <a:xfrm>
            <a:off x="7452320" y="4155636"/>
            <a:ext cx="1440160" cy="10985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32750" t="5560" r="53651" b="78206"/>
          <a:stretch/>
        </p:blipFill>
        <p:spPr bwMode="auto">
          <a:xfrm>
            <a:off x="7452320" y="5445224"/>
            <a:ext cx="1440160" cy="966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329001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7056784" cy="5217254"/>
          </a:xfrm>
        </p:spPr>
        <p:txBody>
          <a:bodyPr>
            <a:noAutofit/>
          </a:bodyPr>
          <a:lstStyle/>
          <a:p>
            <a:pPr marL="285750" indent="-285750"/>
            <a:r>
              <a:rPr lang="en-GB" sz="1700" dirty="0" smtClean="0">
                <a:latin typeface="Calibri" pitchFamily="34" charset="0"/>
                <a:cs typeface="Calibri" pitchFamily="34" charset="0"/>
              </a:rPr>
              <a:t>In </a:t>
            </a:r>
            <a:r>
              <a:rPr lang="en-GB" sz="1700" b="1" dirty="0" smtClean="0">
                <a:latin typeface="Calibri" pitchFamily="34" charset="0"/>
                <a:cs typeface="Calibri" pitchFamily="34" charset="0"/>
              </a:rPr>
              <a:t>P2.3 - Task 07 </a:t>
            </a:r>
            <a:r>
              <a:rPr lang="en-GB" sz="1700" dirty="0" smtClean="0">
                <a:latin typeface="Calibri" pitchFamily="34" charset="0"/>
                <a:cs typeface="Calibri" pitchFamily="34" charset="0"/>
              </a:rPr>
              <a:t>in the previous LO we created several Data Validation restrictions on the information to limit down the potential mistakes staff can make when inputting information. Now that the spreadsheet is more in place and the information has been input, we need to evidence that the Data Validation in place is relevant and suitable for purpose. </a:t>
            </a:r>
          </a:p>
          <a:p>
            <a:pPr marL="0" indent="0">
              <a:buNone/>
            </a:pPr>
            <a:r>
              <a:rPr lang="en-GB" sz="1700" b="1" dirty="0" smtClean="0">
                <a:latin typeface="Calibri" pitchFamily="34" charset="0"/>
                <a:cs typeface="Calibri" pitchFamily="34" charset="0"/>
              </a:rPr>
              <a:t>P5.3 - Task 06 </a:t>
            </a:r>
            <a:r>
              <a:rPr lang="en-GB" sz="1700" dirty="0" smtClean="0">
                <a:latin typeface="Calibri" pitchFamily="34" charset="0"/>
                <a:cs typeface="Calibri" pitchFamily="34" charset="0"/>
              </a:rPr>
              <a:t>- Evidence the various forms of data validation checks with customised error alerts implemented within the spreadsheet model to prevent invalid data entry.</a:t>
            </a:r>
          </a:p>
          <a:p>
            <a:pPr marL="0" indent="0">
              <a:buNone/>
            </a:pPr>
            <a:endParaRPr lang="en-GB" sz="1700" dirty="0">
              <a:latin typeface="Calibri" pitchFamily="34" charset="0"/>
              <a:cs typeface="Calibri" pitchFamily="34" charset="0"/>
            </a:endParaRPr>
          </a:p>
          <a:p>
            <a:pPr marL="0" indent="0">
              <a:buNone/>
            </a:pPr>
            <a:endParaRPr lang="en-GB" sz="300" dirty="0" smtClean="0">
              <a:latin typeface="Calibri" pitchFamily="34" charset="0"/>
              <a:cs typeface="Calibri" pitchFamily="34" charset="0"/>
            </a:endParaRPr>
          </a:p>
          <a:p>
            <a:pPr marL="342900" indent="-342900"/>
            <a:r>
              <a:rPr lang="en-GB" sz="1700" dirty="0" smtClean="0">
                <a:latin typeface="Calibri" pitchFamily="34" charset="0"/>
                <a:cs typeface="Calibri" pitchFamily="34" charset="0"/>
              </a:rPr>
              <a:t>Annotate and Justify settings applied </a:t>
            </a:r>
          </a:p>
          <a:p>
            <a:pPr marL="342900" indent="-342900"/>
            <a:r>
              <a:rPr lang="en-GB" sz="1700" dirty="0" smtClean="0">
                <a:latin typeface="Calibri" pitchFamily="34" charset="0"/>
                <a:cs typeface="Calibri" pitchFamily="34" charset="0"/>
              </a:rPr>
              <a:t>Annotate </a:t>
            </a:r>
            <a:r>
              <a:rPr lang="en-GB" sz="1700" dirty="0">
                <a:latin typeface="Calibri" pitchFamily="34" charset="0"/>
                <a:cs typeface="Calibri" pitchFamily="34" charset="0"/>
              </a:rPr>
              <a:t>how you have customised the error </a:t>
            </a:r>
            <a:r>
              <a:rPr lang="en-GB" sz="1700" dirty="0" smtClean="0">
                <a:latin typeface="Calibri" pitchFamily="34" charset="0"/>
                <a:cs typeface="Calibri" pitchFamily="34" charset="0"/>
              </a:rPr>
              <a:t>messages</a:t>
            </a:r>
          </a:p>
          <a:p>
            <a:pPr marL="285750" indent="-285750"/>
            <a:r>
              <a:rPr lang="en-US" sz="1700" dirty="0">
                <a:latin typeface="Calibri" pitchFamily="34" charset="0"/>
                <a:cs typeface="Calibri" pitchFamily="34" charset="0"/>
              </a:rPr>
              <a:t>For the purpose of automating processes within the Cube Systems spreadsheet system, it has been requested that a selection of macros are used</a:t>
            </a:r>
            <a:r>
              <a:rPr lang="en-US" sz="1700" dirty="0" smtClean="0">
                <a:latin typeface="Calibri" pitchFamily="34" charset="0"/>
                <a:cs typeface="Calibri" pitchFamily="34" charset="0"/>
              </a:rPr>
              <a:t>. This is something you have worked on in the previous LO, P4.2 - Task 10.</a:t>
            </a:r>
            <a:endParaRPr lang="en-US" sz="1700" dirty="0">
              <a:latin typeface="Calibri" pitchFamily="34" charset="0"/>
              <a:cs typeface="Calibri" pitchFamily="34" charset="0"/>
            </a:endParaRPr>
          </a:p>
          <a:p>
            <a:pPr marL="0" indent="0">
              <a:buNone/>
            </a:pPr>
            <a:r>
              <a:rPr lang="en-US" sz="1700" b="1" dirty="0" smtClean="0">
                <a:latin typeface="Calibri" pitchFamily="34" charset="0"/>
                <a:cs typeface="Calibri" pitchFamily="34" charset="0"/>
              </a:rPr>
              <a:t>P6.1 - Task 07 </a:t>
            </a:r>
            <a:r>
              <a:rPr lang="en-US" sz="1700" b="1" dirty="0">
                <a:latin typeface="Calibri" pitchFamily="34" charset="0"/>
                <a:cs typeface="Calibri" pitchFamily="34" charset="0"/>
              </a:rPr>
              <a:t>- </a:t>
            </a:r>
            <a:r>
              <a:rPr lang="en-US" sz="1700" dirty="0">
                <a:latin typeface="Calibri" pitchFamily="34" charset="0"/>
                <a:cs typeface="Calibri" pitchFamily="34" charset="0"/>
              </a:rPr>
              <a:t>Select a range of </a:t>
            </a:r>
            <a:r>
              <a:rPr lang="en-US" sz="1700" b="1" dirty="0">
                <a:latin typeface="Calibri" pitchFamily="34" charset="0"/>
                <a:cs typeface="Calibri" pitchFamily="34" charset="0"/>
              </a:rPr>
              <a:t>macros </a:t>
            </a:r>
            <a:r>
              <a:rPr lang="en-US" sz="1700" dirty="0">
                <a:latin typeface="Calibri" pitchFamily="34" charset="0"/>
                <a:cs typeface="Calibri" pitchFamily="34" charset="0"/>
              </a:rPr>
              <a:t>created within the spreadsheet system to highlight the complex features/skills used to assist the </a:t>
            </a:r>
            <a:r>
              <a:rPr lang="en-US" sz="1700" dirty="0" smtClean="0">
                <a:latin typeface="Calibri" pitchFamily="34" charset="0"/>
                <a:cs typeface="Calibri" pitchFamily="34" charset="0"/>
              </a:rPr>
              <a:t>users.</a:t>
            </a:r>
            <a:endParaRPr lang="en-US" sz="1700" dirty="0">
              <a:latin typeface="Calibri" pitchFamily="34" charset="0"/>
              <a:cs typeface="Calibri" pitchFamily="34" charset="0"/>
            </a:endParaRPr>
          </a:p>
          <a:p>
            <a:pPr marL="722313" lvl="1" indent="-322263"/>
            <a:r>
              <a:rPr lang="en-US" sz="1700" dirty="0">
                <a:latin typeface="Calibri" pitchFamily="34" charset="0"/>
                <a:cs typeface="Calibri" pitchFamily="34" charset="0"/>
              </a:rPr>
              <a:t>Printout of the macro</a:t>
            </a:r>
          </a:p>
          <a:p>
            <a:pPr marL="722313" lvl="1" indent="-322263"/>
            <a:r>
              <a:rPr lang="en-US" sz="1700" dirty="0">
                <a:latin typeface="Calibri" pitchFamily="34" charset="0"/>
                <a:cs typeface="Calibri" pitchFamily="34" charset="0"/>
              </a:rPr>
              <a:t>Explain why you have created this</a:t>
            </a:r>
          </a:p>
          <a:p>
            <a:pPr marL="722313" lvl="1" indent="-322263"/>
            <a:r>
              <a:rPr lang="en-US" sz="1700" dirty="0">
                <a:latin typeface="Calibri" pitchFamily="34" charset="0"/>
                <a:cs typeface="Calibri" pitchFamily="34" charset="0"/>
              </a:rPr>
              <a:t>Benefits to the users (</a:t>
            </a:r>
            <a:r>
              <a:rPr lang="en-US" sz="1700" dirty="0" smtClean="0">
                <a:latin typeface="Calibri" pitchFamily="34" charset="0"/>
                <a:cs typeface="Calibri" pitchFamily="34" charset="0"/>
              </a:rPr>
              <a:t>Calls Desk)</a:t>
            </a:r>
            <a:endParaRPr lang="en-GB" sz="1700" dirty="0">
              <a:latin typeface="Calibri" pitchFamily="34" charset="0"/>
              <a:cs typeface="Calibri" pitchFamily="34" charset="0"/>
            </a:endParaRPr>
          </a:p>
        </p:txBody>
      </p:sp>
      <p:graphicFrame>
        <p:nvGraphicFramePr>
          <p:cNvPr id="20" name="Table 19"/>
          <p:cNvGraphicFramePr>
            <a:graphicFrameLocks noGrp="1"/>
          </p:cNvGraphicFramePr>
          <p:nvPr>
            <p:extLst>
              <p:ext uri="{D42A27DB-BD31-4B8C-83A1-F6EECF244321}">
                <p14:modId xmlns:p14="http://schemas.microsoft.com/office/powerpoint/2010/main" val="1960162578"/>
              </p:ext>
            </p:extLst>
          </p:nvPr>
        </p:nvGraphicFramePr>
        <p:xfrm>
          <a:off x="251520" y="2852936"/>
          <a:ext cx="6912768" cy="304800"/>
        </p:xfrm>
        <a:graphic>
          <a:graphicData uri="http://schemas.openxmlformats.org/drawingml/2006/table">
            <a:tbl>
              <a:tblPr firstRow="1" bandRow="1">
                <a:tableStyleId>{5C22544A-7EE6-4342-B048-85BDC9FD1C3A}</a:tableStyleId>
              </a:tblPr>
              <a:tblGrid>
                <a:gridCol w="1800200"/>
                <a:gridCol w="2808312"/>
                <a:gridCol w="2304256"/>
              </a:tblGrid>
              <a:tr h="0">
                <a:tc>
                  <a:txBody>
                    <a:bodyPr/>
                    <a:lstStyle/>
                    <a:p>
                      <a:pPr algn="ctr"/>
                      <a:r>
                        <a:rPr lang="en-GB" sz="1400" dirty="0" smtClean="0"/>
                        <a:t>Drop Down List</a:t>
                      </a:r>
                      <a:endParaRPr lang="en-GB" sz="1400" dirty="0">
                        <a:solidFill>
                          <a:schemeClr val="tx1"/>
                        </a:solidFill>
                        <a:latin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Valid Number Of Characters</a:t>
                      </a:r>
                      <a:endParaRPr lang="en-GB" sz="1400" dirty="0">
                        <a:solidFill>
                          <a:schemeClr val="tx1"/>
                        </a:solidFill>
                        <a:latin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Accept Numbers Only</a:t>
                      </a:r>
                      <a:endParaRPr lang="en-GB" sz="1400" dirty="0">
                        <a:solidFill>
                          <a:schemeClr val="tx1"/>
                        </a:solidFill>
                        <a:latin typeface="Calibri" pitchFamily="34" charset="0"/>
                      </a:endParaRPr>
                    </a:p>
                  </a:txBody>
                  <a:tcPr anchor="ctr"/>
                </a:tc>
              </a:tr>
            </a:tbl>
          </a:graphicData>
        </a:graphic>
      </p:graphicFrame>
      <p:sp>
        <p:nvSpPr>
          <p:cNvPr id="21" name="Title 2"/>
          <p:cNvSpPr>
            <a:spLocks noGrp="1"/>
          </p:cNvSpPr>
          <p:nvPr>
            <p:ph type="title"/>
          </p:nvPr>
        </p:nvSpPr>
        <p:spPr>
          <a:xfrm>
            <a:off x="107504" y="116632"/>
            <a:ext cx="8856984" cy="432048"/>
          </a:xfrm>
        </p:spPr>
        <p:txBody>
          <a:bodyPr>
            <a:noAutofit/>
          </a:bodyPr>
          <a:lstStyle/>
          <a:p>
            <a:r>
              <a:rPr lang="en-GB" sz="2200" dirty="0" smtClean="0"/>
              <a:t>P5.3 – Customising the spreadsheet models – Data Validation</a:t>
            </a:r>
            <a:endParaRPr lang="en-GB" sz="2200"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692696"/>
            <a:ext cx="1679452" cy="13292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9106" y="2204865"/>
            <a:ext cx="1728649" cy="13681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9105" y="3789040"/>
            <a:ext cx="1728649" cy="13681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59105" y="5373216"/>
            <a:ext cx="1728649"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864190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336704" cy="5904656"/>
          </a:xfrm>
        </p:spPr>
        <p:txBody>
          <a:bodyPr>
            <a:normAutofit/>
          </a:bodyPr>
          <a:lstStyle/>
          <a:p>
            <a:pPr marL="285750" indent="-285750"/>
            <a:r>
              <a:rPr lang="en-US" sz="1600" dirty="0" smtClean="0">
                <a:latin typeface="Calibri" pitchFamily="34" charset="0"/>
                <a:cs typeface="Calibri" pitchFamily="34" charset="0"/>
              </a:rPr>
              <a:t>For the benefit of the users of the spreadsheet model, it has been recommended that a step-by-step guide should be setup to sort the data stored for the customers and orders.</a:t>
            </a:r>
          </a:p>
          <a:p>
            <a:pPr marL="3175" indent="0">
              <a:buNone/>
            </a:pPr>
            <a:r>
              <a:rPr lang="en-US" sz="1600" b="1" dirty="0" smtClean="0">
                <a:latin typeface="Calibri" pitchFamily="34" charset="0"/>
                <a:cs typeface="Calibri" pitchFamily="34" charset="0"/>
              </a:rPr>
              <a:t>M3.1 - Task 08 - </a:t>
            </a:r>
            <a:r>
              <a:rPr lang="en-US" sz="1600" dirty="0">
                <a:latin typeface="Calibri" pitchFamily="34" charset="0"/>
                <a:cs typeface="Calibri" pitchFamily="34" charset="0"/>
              </a:rPr>
              <a:t>Create a step-by-step guide to sort the customer </a:t>
            </a:r>
            <a:r>
              <a:rPr lang="en-US" sz="1600" dirty="0" smtClean="0">
                <a:latin typeface="Calibri" pitchFamily="34" charset="0"/>
                <a:cs typeface="Calibri" pitchFamily="34" charset="0"/>
              </a:rPr>
              <a:t>and order table </a:t>
            </a:r>
            <a:r>
              <a:rPr lang="en-US" sz="1600" dirty="0">
                <a:latin typeface="Calibri" pitchFamily="34" charset="0"/>
                <a:cs typeface="Calibri" pitchFamily="34" charset="0"/>
              </a:rPr>
              <a:t>by a specific </a:t>
            </a:r>
            <a:r>
              <a:rPr lang="en-US" sz="1600" dirty="0" smtClean="0">
                <a:latin typeface="Calibri" pitchFamily="34" charset="0"/>
                <a:cs typeface="Calibri" pitchFamily="34" charset="0"/>
              </a:rPr>
              <a:t>column and </a:t>
            </a:r>
            <a:r>
              <a:rPr lang="en-US" sz="1600" dirty="0">
                <a:latin typeface="Calibri" pitchFamily="34" charset="0"/>
                <a:cs typeface="Calibri" pitchFamily="34" charset="0"/>
              </a:rPr>
              <a:t>by a criteria of multiple options</a:t>
            </a:r>
          </a:p>
          <a:p>
            <a:pPr marL="450850" lvl="1" indent="-239713">
              <a:spcBef>
                <a:spcPts val="0"/>
              </a:spcBef>
              <a:spcAft>
                <a:spcPts val="300"/>
              </a:spcAft>
              <a:defRPr/>
            </a:pPr>
            <a:r>
              <a:rPr lang="en-US" sz="1600" dirty="0">
                <a:latin typeface="Calibri" pitchFamily="34" charset="0"/>
                <a:cs typeface="Calibri" pitchFamily="34" charset="0"/>
              </a:rPr>
              <a:t>Explain why you have created </a:t>
            </a:r>
            <a:r>
              <a:rPr lang="en-US" sz="1600" dirty="0" smtClean="0">
                <a:latin typeface="Calibri" pitchFamily="34" charset="0"/>
                <a:cs typeface="Calibri" pitchFamily="34" charset="0"/>
              </a:rPr>
              <a:t>this</a:t>
            </a:r>
          </a:p>
          <a:p>
            <a:pPr marL="450850" lvl="1" indent="-239713">
              <a:spcBef>
                <a:spcPts val="0"/>
              </a:spcBef>
              <a:spcAft>
                <a:spcPts val="300"/>
              </a:spcAft>
              <a:defRPr/>
            </a:pPr>
            <a:r>
              <a:rPr lang="en-US" sz="1600" dirty="0" smtClean="0">
                <a:latin typeface="Calibri" pitchFamily="34" charset="0"/>
                <a:cs typeface="Calibri" pitchFamily="34" charset="0"/>
              </a:rPr>
              <a:t>Evidence </a:t>
            </a:r>
            <a:r>
              <a:rPr lang="en-US" sz="1600" dirty="0">
                <a:latin typeface="Calibri" pitchFamily="34" charset="0"/>
                <a:cs typeface="Calibri" pitchFamily="34" charset="0"/>
              </a:rPr>
              <a:t>how this feature works and the benefits to Mob </a:t>
            </a:r>
            <a:r>
              <a:rPr lang="en-US" sz="1600" dirty="0" smtClean="0">
                <a:latin typeface="Calibri" pitchFamily="34" charset="0"/>
                <a:cs typeface="Calibri" pitchFamily="34" charset="0"/>
              </a:rPr>
              <a:t>Mentality</a:t>
            </a:r>
            <a:br>
              <a:rPr lang="en-US" sz="1600" dirty="0" smtClean="0">
                <a:latin typeface="Calibri" pitchFamily="34" charset="0"/>
                <a:cs typeface="Calibri" pitchFamily="34" charset="0"/>
              </a:rPr>
            </a:br>
            <a:r>
              <a:rPr lang="en-US" sz="1600" dirty="0" smtClean="0">
                <a:latin typeface="Calibri" pitchFamily="34" charset="0"/>
                <a:cs typeface="Calibri" pitchFamily="34" charset="0"/>
              </a:rPr>
              <a:t/>
            </a:r>
            <a:br>
              <a:rPr lang="en-US" sz="1600" dirty="0" smtClean="0">
                <a:latin typeface="Calibri" pitchFamily="34" charset="0"/>
                <a:cs typeface="Calibri" pitchFamily="34" charset="0"/>
              </a:rPr>
            </a:br>
            <a:r>
              <a:rPr lang="en-US" sz="1600" dirty="0" smtClean="0">
                <a:latin typeface="Calibri" pitchFamily="34" charset="0"/>
                <a:cs typeface="Calibri" pitchFamily="34" charset="0"/>
              </a:rPr>
              <a:t/>
            </a:r>
            <a:br>
              <a:rPr lang="en-US" sz="1600" dirty="0" smtClean="0">
                <a:latin typeface="Calibri" pitchFamily="34" charset="0"/>
                <a:cs typeface="Calibri" pitchFamily="34" charset="0"/>
              </a:rPr>
            </a:br>
            <a:endParaRPr lang="en-US" sz="700" dirty="0" smtClean="0">
              <a:latin typeface="Calibri" pitchFamily="34" charset="0"/>
              <a:cs typeface="Calibri" pitchFamily="34" charset="0"/>
            </a:endParaRPr>
          </a:p>
          <a:p>
            <a:pPr marL="285750" lvl="1" indent="-285750">
              <a:spcBef>
                <a:spcPts val="0"/>
              </a:spcBef>
              <a:spcAft>
                <a:spcPts val="300"/>
              </a:spcAft>
              <a:buFont typeface="Wingdings 3" pitchFamily="18" charset="2"/>
              <a:buChar char=""/>
              <a:defRPr/>
            </a:pPr>
            <a:r>
              <a:rPr lang="en-US" sz="1600" dirty="0" smtClean="0">
                <a:latin typeface="Calibri" pitchFamily="34" charset="0"/>
                <a:cs typeface="Calibri" pitchFamily="34" charset="0"/>
              </a:rPr>
              <a:t>For </a:t>
            </a:r>
            <a:r>
              <a:rPr lang="en-US" sz="1600" dirty="0">
                <a:latin typeface="Calibri" pitchFamily="34" charset="0"/>
                <a:cs typeface="Calibri" pitchFamily="34" charset="0"/>
              </a:rPr>
              <a:t>the benefit of the Mob Mentality management team, it has been recommended that the staff are shown how to Filter data from a basic level to an advance level so they can streamline the customer on the phone time.</a:t>
            </a:r>
          </a:p>
          <a:p>
            <a:pPr marL="0" indent="0">
              <a:spcBef>
                <a:spcPts val="0"/>
              </a:spcBef>
              <a:spcAft>
                <a:spcPts val="600"/>
              </a:spcAft>
              <a:buNone/>
              <a:defRPr/>
            </a:pPr>
            <a:r>
              <a:rPr lang="en-US" sz="1600" b="1" dirty="0">
                <a:latin typeface="Calibri" pitchFamily="34" charset="0"/>
                <a:cs typeface="Calibri" pitchFamily="34" charset="0"/>
              </a:rPr>
              <a:t>M3.1 - Task </a:t>
            </a:r>
            <a:r>
              <a:rPr lang="en-US" sz="1600" b="1" dirty="0" smtClean="0">
                <a:latin typeface="Calibri" pitchFamily="34" charset="0"/>
                <a:cs typeface="Calibri" pitchFamily="34" charset="0"/>
              </a:rPr>
              <a:t>09 - </a:t>
            </a:r>
            <a:r>
              <a:rPr lang="en-US" sz="1600" dirty="0" smtClean="0">
                <a:latin typeface="Calibri" pitchFamily="34" charset="0"/>
                <a:cs typeface="Calibri" pitchFamily="34" charset="0"/>
              </a:rPr>
              <a:t>Produce </a:t>
            </a:r>
            <a:r>
              <a:rPr lang="en-US" sz="1600" dirty="0">
                <a:latin typeface="Calibri" pitchFamily="34" charset="0"/>
                <a:cs typeface="Calibri" pitchFamily="34" charset="0"/>
              </a:rPr>
              <a:t>a guide that demonstrates the implementation of a </a:t>
            </a:r>
            <a:r>
              <a:rPr lang="en-US" sz="1600" b="1" dirty="0" smtClean="0">
                <a:latin typeface="Calibri" pitchFamily="34" charset="0"/>
                <a:cs typeface="Calibri" pitchFamily="34" charset="0"/>
              </a:rPr>
              <a:t>standard </a:t>
            </a:r>
            <a:r>
              <a:rPr lang="en-US" sz="1600" dirty="0" smtClean="0">
                <a:latin typeface="Calibri" pitchFamily="34" charset="0"/>
                <a:cs typeface="Calibri" pitchFamily="34" charset="0"/>
              </a:rPr>
              <a:t>filtering </a:t>
            </a:r>
            <a:r>
              <a:rPr lang="en-US" sz="1600" dirty="0">
                <a:latin typeface="Calibri" pitchFamily="34" charset="0"/>
                <a:cs typeface="Calibri" pitchFamily="34" charset="0"/>
              </a:rPr>
              <a:t>option </a:t>
            </a:r>
            <a:r>
              <a:rPr lang="en-US" sz="1600" dirty="0" smtClean="0">
                <a:latin typeface="Calibri" pitchFamily="34" charset="0"/>
                <a:cs typeface="Calibri" pitchFamily="34" charset="0"/>
              </a:rPr>
              <a:t>and an </a:t>
            </a:r>
            <a:r>
              <a:rPr lang="en-US" sz="1600" b="1" dirty="0" smtClean="0">
                <a:latin typeface="Calibri" pitchFamily="34" charset="0"/>
                <a:cs typeface="Calibri" pitchFamily="34" charset="0"/>
              </a:rPr>
              <a:t>advanced</a:t>
            </a:r>
            <a:r>
              <a:rPr lang="en-US" sz="1600" dirty="0" smtClean="0">
                <a:latin typeface="Calibri" pitchFamily="34" charset="0"/>
                <a:cs typeface="Calibri" pitchFamily="34" charset="0"/>
              </a:rPr>
              <a:t> </a:t>
            </a:r>
            <a:r>
              <a:rPr lang="en-US" sz="1600" dirty="0">
                <a:latin typeface="Calibri" pitchFamily="34" charset="0"/>
                <a:cs typeface="Calibri" pitchFamily="34" charset="0"/>
              </a:rPr>
              <a:t>filtering option for the data stored within the customer and order table based on the designs identified during </a:t>
            </a:r>
            <a:r>
              <a:rPr lang="en-US" sz="1600" b="1" dirty="0">
                <a:latin typeface="Calibri" pitchFamily="34" charset="0"/>
                <a:cs typeface="Calibri" pitchFamily="34" charset="0"/>
              </a:rPr>
              <a:t>LO2 - Task 2</a:t>
            </a:r>
            <a:r>
              <a:rPr lang="en-US" sz="1600" dirty="0">
                <a:latin typeface="Calibri" pitchFamily="34" charset="0"/>
                <a:cs typeface="Calibri" pitchFamily="34" charset="0"/>
              </a:rPr>
              <a:t>.</a:t>
            </a:r>
          </a:p>
          <a:p>
            <a:pPr marL="450850" lvl="1" indent="-239713">
              <a:spcBef>
                <a:spcPts val="0"/>
              </a:spcBef>
              <a:spcAft>
                <a:spcPts val="300"/>
              </a:spcAft>
              <a:defRPr/>
            </a:pPr>
            <a:r>
              <a:rPr lang="en-US" sz="1600" dirty="0" smtClean="0">
                <a:latin typeface="Calibri" pitchFamily="34" charset="0"/>
                <a:cs typeface="Calibri" pitchFamily="34" charset="0"/>
              </a:rPr>
              <a:t>Explain </a:t>
            </a:r>
            <a:r>
              <a:rPr lang="en-US" sz="1600" dirty="0">
                <a:latin typeface="Calibri" pitchFamily="34" charset="0"/>
                <a:cs typeface="Calibri" pitchFamily="34" charset="0"/>
              </a:rPr>
              <a:t>why you have created this</a:t>
            </a:r>
          </a:p>
          <a:p>
            <a:pPr marL="450850" lvl="1" indent="-239713">
              <a:spcBef>
                <a:spcPts val="0"/>
              </a:spcBef>
              <a:spcAft>
                <a:spcPts val="300"/>
              </a:spcAft>
              <a:defRPr/>
            </a:pPr>
            <a:r>
              <a:rPr lang="en-US" sz="1600" dirty="0">
                <a:latin typeface="Calibri" pitchFamily="34" charset="0"/>
                <a:cs typeface="Calibri" pitchFamily="34" charset="0"/>
              </a:rPr>
              <a:t>Evidence how this feature </a:t>
            </a:r>
            <a:r>
              <a:rPr lang="en-US" sz="1600" dirty="0" smtClean="0">
                <a:latin typeface="Calibri" pitchFamily="34" charset="0"/>
                <a:cs typeface="Calibri" pitchFamily="34" charset="0"/>
              </a:rPr>
              <a:t>works and the benefits to Mob Mentality.</a:t>
            </a:r>
          </a:p>
        </p:txBody>
      </p:sp>
      <p:sp>
        <p:nvSpPr>
          <p:cNvPr id="23" name="Title 2"/>
          <p:cNvSpPr>
            <a:spLocks noGrp="1"/>
          </p:cNvSpPr>
          <p:nvPr>
            <p:ph type="title"/>
          </p:nvPr>
        </p:nvSpPr>
        <p:spPr>
          <a:xfrm>
            <a:off x="107504" y="116632"/>
            <a:ext cx="8856984" cy="432048"/>
          </a:xfrm>
        </p:spPr>
        <p:txBody>
          <a:bodyPr>
            <a:noAutofit/>
          </a:bodyPr>
          <a:lstStyle/>
          <a:p>
            <a:r>
              <a:rPr lang="en-GB" sz="2080" dirty="0" smtClean="0"/>
              <a:t>M3.1 – Customising the spreadsheet models – Sorting and Filtering</a:t>
            </a:r>
            <a:endParaRPr lang="en-GB" sz="2080"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2816" y="620688"/>
            <a:ext cx="2361672" cy="10824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 name="Group 21"/>
          <p:cNvGrpSpPr/>
          <p:nvPr/>
        </p:nvGrpSpPr>
        <p:grpSpPr>
          <a:xfrm>
            <a:off x="6602816" y="1916833"/>
            <a:ext cx="2361671" cy="1080120"/>
            <a:chOff x="6602816" y="1916833"/>
            <a:chExt cx="2361671" cy="1080120"/>
          </a:xfrm>
        </p:grpSpPr>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07862" y="1916833"/>
              <a:ext cx="2356625" cy="10801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Oval 18"/>
            <p:cNvSpPr/>
            <p:nvPr/>
          </p:nvSpPr>
          <p:spPr>
            <a:xfrm>
              <a:off x="6602816" y="1916833"/>
              <a:ext cx="417456" cy="3600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aphicFrame>
        <p:nvGraphicFramePr>
          <p:cNvPr id="24" name="Table 23"/>
          <p:cNvGraphicFramePr>
            <a:graphicFrameLocks noGrp="1"/>
          </p:cNvGraphicFramePr>
          <p:nvPr>
            <p:extLst>
              <p:ext uri="{D42A27DB-BD31-4B8C-83A1-F6EECF244321}">
                <p14:modId xmlns:p14="http://schemas.microsoft.com/office/powerpoint/2010/main" val="3553783532"/>
              </p:ext>
            </p:extLst>
          </p:nvPr>
        </p:nvGraphicFramePr>
        <p:xfrm>
          <a:off x="179512" y="2554104"/>
          <a:ext cx="6096000" cy="370840"/>
        </p:xfrm>
        <a:graphic>
          <a:graphicData uri="http://schemas.openxmlformats.org/drawingml/2006/table">
            <a:tbl>
              <a:tblPr firstRow="1" bandRow="1">
                <a:tableStyleId>{5C22544A-7EE6-4342-B048-85BDC9FD1C3A}</a:tableStyleId>
              </a:tblPr>
              <a:tblGrid>
                <a:gridCol w="3816424"/>
                <a:gridCol w="2279576"/>
              </a:tblGrid>
              <a:tr h="370840">
                <a:tc>
                  <a:txBody>
                    <a:bodyPr/>
                    <a:lstStyle/>
                    <a:p>
                      <a:r>
                        <a:rPr lang="en-GB" sz="1400" dirty="0" smtClean="0"/>
                        <a:t>Standard Sort on Orders and Customers</a:t>
                      </a:r>
                      <a:endParaRPr lang="en-GB" sz="1400" dirty="0"/>
                    </a:p>
                  </a:txBody>
                  <a:tcPr/>
                </a:tc>
                <a:tc>
                  <a:txBody>
                    <a:bodyPr/>
                    <a:lstStyle/>
                    <a:p>
                      <a:r>
                        <a:rPr lang="en-GB" sz="1400" dirty="0" smtClean="0"/>
                        <a:t>Multiple Criterion Sort</a:t>
                      </a:r>
                      <a:endParaRPr lang="en-GB" sz="1400" dirty="0"/>
                    </a:p>
                  </a:txBody>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824649939"/>
              </p:ext>
            </p:extLst>
          </p:nvPr>
        </p:nvGraphicFramePr>
        <p:xfrm>
          <a:off x="204192" y="5733256"/>
          <a:ext cx="6096000" cy="370840"/>
        </p:xfrm>
        <a:graphic>
          <a:graphicData uri="http://schemas.openxmlformats.org/drawingml/2006/table">
            <a:tbl>
              <a:tblPr firstRow="1" bandRow="1">
                <a:tableStyleId>{5C22544A-7EE6-4342-B048-85BDC9FD1C3A}</a:tableStyleId>
              </a:tblPr>
              <a:tblGrid>
                <a:gridCol w="3816424"/>
                <a:gridCol w="2279576"/>
              </a:tblGrid>
              <a:tr h="370840">
                <a:tc>
                  <a:txBody>
                    <a:bodyPr/>
                    <a:lstStyle/>
                    <a:p>
                      <a:r>
                        <a:rPr lang="en-GB" sz="1400" dirty="0" smtClean="0"/>
                        <a:t>Standard Filter on Orders and Customers</a:t>
                      </a:r>
                      <a:endParaRPr lang="en-GB" sz="1400" dirty="0"/>
                    </a:p>
                  </a:txBody>
                  <a:tcPr/>
                </a:tc>
                <a:tc>
                  <a:txBody>
                    <a:bodyPr/>
                    <a:lstStyle/>
                    <a:p>
                      <a:r>
                        <a:rPr lang="en-GB" sz="1400" dirty="0" smtClean="0"/>
                        <a:t>Advanced</a:t>
                      </a:r>
                      <a:r>
                        <a:rPr lang="en-GB" sz="1400" baseline="0" dirty="0" smtClean="0"/>
                        <a:t> </a:t>
                      </a:r>
                      <a:r>
                        <a:rPr lang="en-GB" sz="1400" dirty="0" smtClean="0"/>
                        <a:t>Filters</a:t>
                      </a:r>
                      <a:endParaRPr lang="en-GB" sz="1400" dirty="0"/>
                    </a:p>
                  </a:txBody>
                  <a:tcPr/>
                </a:tc>
              </a:tr>
            </a:tbl>
          </a:graphicData>
        </a:graphic>
      </p:graphicFrame>
      <p:pic>
        <p:nvPicPr>
          <p:cNvPr id="4100"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t="17208" r="79738" b="42208"/>
          <a:stretch/>
        </p:blipFill>
        <p:spPr bwMode="auto">
          <a:xfrm>
            <a:off x="6607862" y="3253950"/>
            <a:ext cx="1342375" cy="13681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1145" r="65425" b="22524"/>
          <a:stretch/>
        </p:blipFill>
        <p:spPr bwMode="auto">
          <a:xfrm>
            <a:off x="7631761" y="3789040"/>
            <a:ext cx="1338372" cy="12259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1144" r="65151" b="22849"/>
          <a:stretch/>
        </p:blipFill>
        <p:spPr bwMode="auto">
          <a:xfrm>
            <a:off x="6602817" y="5014983"/>
            <a:ext cx="1447644" cy="13080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53863" y="5291602"/>
            <a:ext cx="1232042" cy="7547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6756065"/>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19400</TotalTime>
  <Words>2318</Words>
  <Application>Microsoft Office PowerPoint</Application>
  <PresentationFormat>On-screen Show (4:3)</PresentationFormat>
  <Paragraphs>166</Paragraphs>
  <Slides>12</Slides>
  <Notes>8</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Enderoth 2</vt:lpstr>
      <vt:lpstr>Unit 19</vt:lpstr>
      <vt:lpstr>LO3 - Assessment Criteria</vt:lpstr>
      <vt:lpstr>LO3 - Assessment Criteria P5, M3 and P6</vt:lpstr>
      <vt:lpstr>LO3 - Be able to automate and customise spreadsheet models </vt:lpstr>
      <vt:lpstr>LO4 - Be able to test and document spreadsheet models </vt:lpstr>
      <vt:lpstr>P5.1 – Customising the spreadsheet models – Toolbars, Menus and Shortcuts</vt:lpstr>
      <vt:lpstr>P5.2 – Customising the spreadsheet models – Hiding and Printing</vt:lpstr>
      <vt:lpstr>P5.3 – Customising the spreadsheet models – Data Validation</vt:lpstr>
      <vt:lpstr>M3.1 – Customising the spreadsheet models – Sorting and Filtering</vt:lpstr>
      <vt:lpstr>M3.2 – Customising the spreadsheet models – Pivot Tables</vt:lpstr>
      <vt:lpstr>P6.2 – Customising the spreadsheet models – Pivot Tables</vt:lpstr>
      <vt:lpstr>LO3 -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446</cp:revision>
  <dcterms:created xsi:type="dcterms:W3CDTF">2010-12-28T13:51:34Z</dcterms:created>
  <dcterms:modified xsi:type="dcterms:W3CDTF">2014-08-08T16:27:13Z</dcterms:modified>
</cp:coreProperties>
</file>